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Bodoni"/>
      <p:regular r:id="rId29"/>
      <p:bold r:id="rId30"/>
      <p:italic r:id="rId31"/>
      <p:boldItalic r:id="rId32"/>
    </p:embeddedFont>
    <p:embeddedFont>
      <p:font typeface="Candar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hC3SGRMqIqx5phzYKylIu9LElZ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92AAE7-89CF-44F7-8ACE-3309C3E79B7C}">
  <a:tblStyle styleId="{1392AAE7-89CF-44F7-8ACE-3309C3E79B7C}"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BC8F364-0103-44E8-B5E7-CB4C020E449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doni-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doni-italic.fntdata"/><Relationship Id="rId30" Type="http://schemas.openxmlformats.org/officeDocument/2006/relationships/font" Target="fonts/Bodoni-bold.fntdata"/><Relationship Id="rId11" Type="http://schemas.openxmlformats.org/officeDocument/2006/relationships/slide" Target="slides/slide6.xml"/><Relationship Id="rId33" Type="http://schemas.openxmlformats.org/officeDocument/2006/relationships/font" Target="fonts/Candara-regular.fntdata"/><Relationship Id="rId10" Type="http://schemas.openxmlformats.org/officeDocument/2006/relationships/slide" Target="slides/slide5.xml"/><Relationship Id="rId32" Type="http://schemas.openxmlformats.org/officeDocument/2006/relationships/font" Target="fonts/Bodoni-boldItalic.fntdata"/><Relationship Id="rId13" Type="http://schemas.openxmlformats.org/officeDocument/2006/relationships/slide" Target="slides/slide8.xml"/><Relationship Id="rId35" Type="http://schemas.openxmlformats.org/officeDocument/2006/relationships/font" Target="fonts/Candara-italic.fntdata"/><Relationship Id="rId12" Type="http://schemas.openxmlformats.org/officeDocument/2006/relationships/slide" Target="slides/slide7.xml"/><Relationship Id="rId34" Type="http://schemas.openxmlformats.org/officeDocument/2006/relationships/font" Target="fonts/Candara-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Candar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f092310dc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22f092310dc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f092310dc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22f092310dc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f092310dc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22f092310dc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f092310dc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22f092310dc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f092310dc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22f092310dc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f092310dc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22f092310dc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f092310dc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2f092310dc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f092310dc_0_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22f092310dc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f092310dc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2f092310dc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f0ac80969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2f0ac8096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f092310dc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2f092310dc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f092310dc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22f092310d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f092310dc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22f092310dc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f092310dc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22f092310dc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p:nvPr>
            <p:ph idx="2" type="pic"/>
          </p:nvPr>
        </p:nvSpPr>
        <p:spPr>
          <a:xfrm>
            <a:off x="5183188" y="987425"/>
            <a:ext cx="6172200" cy="4873625"/>
          </a:xfrm>
          <a:prstGeom prst="rect">
            <a:avLst/>
          </a:prstGeom>
          <a:noFill/>
          <a:ln>
            <a:noFill/>
          </a:ln>
        </p:spPr>
      </p:sp>
      <p:sp>
        <p:nvSpPr>
          <p:cNvPr id="68" name="Google Shape;68;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outdoor object, nature, night sky&#10;&#10;Description automatically generated" id="89" name="Google Shape;89;p1"/>
          <p:cNvPicPr preferRelativeResize="0"/>
          <p:nvPr/>
        </p:nvPicPr>
        <p:blipFill rotWithShape="1">
          <a:blip r:embed="rId3">
            <a:alphaModFix/>
          </a:blip>
          <a:srcRect b="0" l="0" r="0" t="19"/>
          <a:stretch/>
        </p:blipFill>
        <p:spPr>
          <a:xfrm>
            <a:off x="0" y="0"/>
            <a:ext cx="12192000" cy="6858000"/>
          </a:xfrm>
          <a:prstGeom prst="rect">
            <a:avLst/>
          </a:prstGeom>
          <a:noFill/>
          <a:ln>
            <a:noFill/>
          </a:ln>
        </p:spPr>
      </p:pic>
      <p:sp>
        <p:nvSpPr>
          <p:cNvPr id="90" name="Google Shape;90;p1"/>
          <p:cNvSpPr/>
          <p:nvPr/>
        </p:nvSpPr>
        <p:spPr>
          <a:xfrm>
            <a:off x="772160" y="508000"/>
            <a:ext cx="10627360" cy="5913120"/>
          </a:xfrm>
          <a:prstGeom prst="roundRect">
            <a:avLst>
              <a:gd fmla="val 16667" name="adj"/>
            </a:avLst>
          </a:prstGeom>
          <a:solidFill>
            <a:srgbClr val="D8E2F3">
              <a:alpha val="5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6600" u="none" cap="none" strike="noStrike">
                <a:solidFill>
                  <a:srgbClr val="000000"/>
                </a:solidFill>
                <a:latin typeface="Arial"/>
                <a:ea typeface="Arial"/>
                <a:cs typeface="Arial"/>
                <a:sym typeface="Arial"/>
              </a:rPr>
              <a:t>ELECTRIC VEHICLE ROUTING PROBLEMS</a:t>
            </a:r>
            <a:r>
              <a:rPr b="1" i="0" lang="en-US" sz="8800" u="none" cap="none" strike="noStrike">
                <a:solidFill>
                  <a:srgbClr val="000000"/>
                </a:solidFill>
                <a:latin typeface="Arial"/>
                <a:ea typeface="Arial"/>
                <a:cs typeface="Arial"/>
                <a:sym typeface="Arial"/>
              </a:rPr>
              <a:t> </a:t>
            </a:r>
            <a:endParaRPr b="1" i="0" sz="8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000000"/>
                </a:solidFill>
                <a:latin typeface="Arial"/>
                <a:ea typeface="Arial"/>
                <a:cs typeface="Arial"/>
                <a:sym typeface="Arial"/>
              </a:rPr>
              <a:t>(EVRP)</a:t>
            </a:r>
            <a:endParaRPr b="0" i="0" sz="7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US" sz="3000" u="none" cap="none" strike="noStrike">
                <a:solidFill>
                  <a:srgbClr val="000000"/>
                </a:solidFill>
                <a:latin typeface="Arial"/>
                <a:ea typeface="Arial"/>
                <a:cs typeface="Arial"/>
                <a:sym typeface="Arial"/>
              </a:rPr>
              <a:t>MÔN: TRÍ TUỆ NHÂN TẠO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GV HƯỚNG DẪN: TS. LƯƠNG NGỌC HOÀNG</a:t>
            </a:r>
            <a:endParaRPr b="1" i="0" sz="2500" u="none" cap="none" strike="noStrike">
              <a:solidFill>
                <a:srgbClr val="000000"/>
              </a:solidFill>
              <a:latin typeface="Arial"/>
              <a:ea typeface="Arial"/>
              <a:cs typeface="Arial"/>
              <a:sym typeface="Arial"/>
            </a:endParaRPr>
          </a:p>
        </p:txBody>
      </p:sp>
      <p:sp>
        <p:nvSpPr>
          <p:cNvPr id="91" name="Google Shape;91;p1"/>
          <p:cNvSpPr/>
          <p:nvPr>
            <p:ph idx="12" type="sldNum"/>
          </p:nvPr>
        </p:nvSpPr>
        <p:spPr>
          <a:xfrm>
            <a:off x="11258168" y="6061120"/>
            <a:ext cx="720000" cy="7200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chemeClr val="lt1"/>
                </a:solidFill>
                <a:latin typeface="Calibri"/>
                <a:ea typeface="Calibri"/>
                <a:cs typeface="Calibri"/>
                <a:sym typeface="Calibri"/>
              </a:rPr>
              <a:t>‹#›</a:t>
            </a:fld>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2f092310dc_1_33"/>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07" name="Google Shape;207;g22f092310dc_1_33"/>
          <p:cNvSpPr/>
          <p:nvPr/>
        </p:nvSpPr>
        <p:spPr>
          <a:xfrm>
            <a:off x="253700" y="6990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Các</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phương</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pháp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hiện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nay</a:t>
            </a:r>
            <a:endParaRPr b="1" i="0" sz="5000" u="none" cap="none" strike="noStrike">
              <a:solidFill>
                <a:srgbClr val="2F5496"/>
              </a:solidFill>
              <a:latin typeface="Bodoni"/>
              <a:ea typeface="Bodoni"/>
              <a:cs typeface="Bodoni"/>
              <a:sym typeface="Bodoni"/>
            </a:endParaRPr>
          </a:p>
        </p:txBody>
      </p:sp>
      <p:cxnSp>
        <p:nvCxnSpPr>
          <p:cNvPr id="208" name="Google Shape;208;g22f092310dc_1_33"/>
          <p:cNvCxnSpPr/>
          <p:nvPr/>
        </p:nvCxnSpPr>
        <p:spPr>
          <a:xfrm>
            <a:off x="-26550" y="699075"/>
            <a:ext cx="13043100" cy="3300"/>
          </a:xfrm>
          <a:prstGeom prst="straightConnector1">
            <a:avLst/>
          </a:prstGeom>
          <a:noFill/>
          <a:ln cap="flat" cmpd="sng" w="57150">
            <a:solidFill>
              <a:srgbClr val="2F5496"/>
            </a:solidFill>
            <a:prstDash val="solid"/>
            <a:miter lim="800000"/>
            <a:headEnd len="sm" w="sm" type="none"/>
            <a:tailEnd len="med" w="med" type="triangle"/>
          </a:ln>
        </p:spPr>
      </p:cxnSp>
      <p:sp>
        <p:nvSpPr>
          <p:cNvPr id="209" name="Google Shape;209;g22f092310dc_1_33"/>
          <p:cNvSpPr txBox="1"/>
          <p:nvPr/>
        </p:nvSpPr>
        <p:spPr>
          <a:xfrm>
            <a:off x="2153175" y="1422850"/>
            <a:ext cx="9639000" cy="450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rgbClr val="2F5496"/>
                </a:solidFill>
                <a:latin typeface="Candara"/>
                <a:ea typeface="Candara"/>
                <a:cs typeface="Candara"/>
                <a:sym typeface="Candara"/>
              </a:rPr>
              <a:t>Chuỗi công cụ tối ưu hóa:</a:t>
            </a:r>
            <a:r>
              <a:rPr b="0" i="0" lang="en-US" sz="2200" u="none" cap="none" strike="noStrike">
                <a:solidFill>
                  <a:srgbClr val="2F5496"/>
                </a:solidFill>
                <a:latin typeface="Candara"/>
                <a:ea typeface="Candara"/>
                <a:cs typeface="Candara"/>
                <a:sym typeface="Candara"/>
              </a:rPr>
              <a:t> Kết hợp nhiều phương pháp tối ưu hóa để giải quyết bài toán EVRP, bao gồm các phương pháp tìm kiếm cục bộ, tìm kiếm toàn cục và quy hoạch tuyến tính. </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rgbClr val="2F5496"/>
                </a:solidFill>
                <a:latin typeface="Candara"/>
                <a:ea typeface="Candara"/>
                <a:cs typeface="Candara"/>
                <a:sym typeface="Candara"/>
              </a:rPr>
              <a:t>Mô hình toán học và phương pháp tìm kiếm chính xác:</a:t>
            </a:r>
            <a:r>
              <a:rPr b="0" i="0" lang="en-US" sz="2200" u="none" cap="none" strike="noStrike">
                <a:solidFill>
                  <a:srgbClr val="2F5496"/>
                </a:solidFill>
                <a:latin typeface="Candara"/>
                <a:ea typeface="Candara"/>
                <a:cs typeface="Candara"/>
                <a:sym typeface="Candara"/>
              </a:rPr>
              <a:t> Xác định các mô hình toán học cho bài toán EVRP và áp dụng các phương pháp tìm kiếm chính xác như quy hoạch nguyên, quy hoạch tuyến tính, lập lịch động, hoặc phân nhánh và cận. </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rgbClr val="2F5496"/>
                </a:solidFill>
                <a:latin typeface="Candara"/>
                <a:ea typeface="Candara"/>
                <a:cs typeface="Candara"/>
                <a:sym typeface="Candara"/>
              </a:rPr>
              <a:t>Học máy và trí tuệ nhân tạo:</a:t>
            </a:r>
            <a:r>
              <a:rPr b="0" i="0" lang="en-US" sz="2200" u="none" cap="none" strike="noStrike">
                <a:solidFill>
                  <a:srgbClr val="2F5496"/>
                </a:solidFill>
                <a:latin typeface="Candara"/>
                <a:ea typeface="Candara"/>
                <a:cs typeface="Candara"/>
                <a:sym typeface="Candara"/>
              </a:rPr>
              <a:t> Sử dụng các phương pháp học máy và trí tuệ nhân tạo để dự đoán và tối ưu hóa các yếu tố như nhu cầu khách hàng, mức tiêu thụ năng lượng và đặc điểm địa lý để tạo ra các giải pháp tối ưu cho EVRP.</a:t>
            </a:r>
            <a:endParaRPr b="0" i="0" sz="2200" u="none" cap="none" strike="noStrike">
              <a:solidFill>
                <a:srgbClr val="2F5496"/>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2f092310dc_0_66"/>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15" name="Google Shape;215;g22f092310dc_0_66"/>
          <p:cNvSpPr/>
          <p:nvPr/>
        </p:nvSpPr>
        <p:spPr>
          <a:xfrm>
            <a:off x="253700" y="6990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Thuật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ngữ</a:t>
            </a:r>
            <a:endParaRPr b="1" i="0" sz="3000" u="none" cap="none" strike="noStrike">
              <a:solidFill>
                <a:srgbClr val="2F5496"/>
              </a:solidFill>
              <a:latin typeface="Candara"/>
              <a:ea typeface="Candara"/>
              <a:cs typeface="Candara"/>
              <a:sym typeface="Candara"/>
            </a:endParaRPr>
          </a:p>
        </p:txBody>
      </p:sp>
      <p:cxnSp>
        <p:nvCxnSpPr>
          <p:cNvPr id="216" name="Google Shape;216;g22f092310dc_0_66"/>
          <p:cNvCxnSpPr/>
          <p:nvPr/>
        </p:nvCxnSpPr>
        <p:spPr>
          <a:xfrm flipH="1" rot="10800000">
            <a:off x="-26550" y="684375"/>
            <a:ext cx="12182100" cy="14700"/>
          </a:xfrm>
          <a:prstGeom prst="straightConnector1">
            <a:avLst/>
          </a:prstGeom>
          <a:noFill/>
          <a:ln cap="flat" cmpd="sng" w="57150">
            <a:solidFill>
              <a:srgbClr val="2F5496"/>
            </a:solidFill>
            <a:prstDash val="solid"/>
            <a:miter lim="800000"/>
            <a:headEnd len="sm" w="sm" type="none"/>
            <a:tailEnd len="med" w="med" type="triangle"/>
          </a:ln>
        </p:spPr>
      </p:cxnSp>
      <p:sp>
        <p:nvSpPr>
          <p:cNvPr id="217" name="Google Shape;217;g22f092310dc_0_66"/>
          <p:cNvSpPr txBox="1"/>
          <p:nvPr/>
        </p:nvSpPr>
        <p:spPr>
          <a:xfrm>
            <a:off x="2235375" y="818300"/>
            <a:ext cx="9022800" cy="57777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15000"/>
              </a:lnSpc>
              <a:spcBef>
                <a:spcPts val="0"/>
              </a:spcBef>
              <a:spcAft>
                <a:spcPts val="0"/>
              </a:spcAft>
              <a:buClr>
                <a:srgbClr val="2F5496"/>
              </a:buClr>
              <a:buSzPts val="2200"/>
              <a:buFont typeface="Candara"/>
              <a:buChar char="●"/>
            </a:pPr>
            <a:r>
              <a:rPr b="1" i="0" lang="en-US" sz="2200" u="none" cap="none" strike="noStrike">
                <a:solidFill>
                  <a:srgbClr val="2F5496"/>
                </a:solidFill>
                <a:latin typeface="Candara"/>
                <a:ea typeface="Candara"/>
                <a:cs typeface="Candara"/>
                <a:sym typeface="Candara"/>
              </a:rPr>
              <a:t>Điểm giao hàng:</a:t>
            </a:r>
            <a:r>
              <a:rPr b="0" i="0" lang="en-US" sz="2200" u="none" cap="none" strike="noStrike">
                <a:solidFill>
                  <a:srgbClr val="2F5496"/>
                </a:solidFill>
                <a:latin typeface="Candara"/>
                <a:ea typeface="Candara"/>
                <a:cs typeface="Candara"/>
                <a:sym typeface="Candara"/>
              </a:rPr>
              <a:t> Được đặt ở các vị trí khác nhau trong mạng lưới, mỗi điểm giao hàng yêu cầu một lượng hàng hóa cụ thể để được giao đến. </a:t>
            </a:r>
            <a:endParaRPr b="0" i="0" sz="2200" u="none" cap="none" strike="noStrike">
              <a:solidFill>
                <a:srgbClr val="2F5496"/>
              </a:solidFill>
              <a:latin typeface="Candara"/>
              <a:ea typeface="Candara"/>
              <a:cs typeface="Candara"/>
              <a:sym typeface="Candara"/>
            </a:endParaRPr>
          </a:p>
          <a:p>
            <a:pPr indent="0" lvl="0" marL="0" marR="0" rtl="0" algn="just">
              <a:lnSpc>
                <a:spcPct val="115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15000"/>
              </a:lnSpc>
              <a:spcBef>
                <a:spcPts val="0"/>
              </a:spcBef>
              <a:spcAft>
                <a:spcPts val="0"/>
              </a:spcAft>
              <a:buClr>
                <a:srgbClr val="2F5496"/>
              </a:buClr>
              <a:buSzPts val="2200"/>
              <a:buFont typeface="Candara"/>
              <a:buChar char="●"/>
            </a:pPr>
            <a:r>
              <a:rPr b="1" i="0" lang="en-US" sz="2200" u="none" cap="none" strike="noStrike">
                <a:solidFill>
                  <a:srgbClr val="2F5496"/>
                </a:solidFill>
                <a:latin typeface="Candara"/>
                <a:ea typeface="Candara"/>
                <a:cs typeface="Candara"/>
                <a:sym typeface="Candara"/>
              </a:rPr>
              <a:t>Điểm sạc:</a:t>
            </a:r>
            <a:r>
              <a:rPr b="0" i="0" lang="en-US" sz="2200" u="none" cap="none" strike="noStrike">
                <a:solidFill>
                  <a:srgbClr val="2F5496"/>
                </a:solidFill>
                <a:latin typeface="Candara"/>
                <a:ea typeface="Candara"/>
                <a:cs typeface="Candara"/>
                <a:sym typeface="Candara"/>
              </a:rPr>
              <a:t> Với xe điện, việc sạc lại pin là cần thiết để duy trì hoạt động của xe. Điểm sạc cung cấp điện năng để xe tiếp tục hành trình và thường được đặt tại các vị trí chiến lược trong mạng lưới. </a:t>
            </a:r>
            <a:endParaRPr b="0" i="0" sz="2200" u="none" cap="none" strike="noStrike">
              <a:solidFill>
                <a:srgbClr val="2F5496"/>
              </a:solidFill>
              <a:latin typeface="Candara"/>
              <a:ea typeface="Candara"/>
              <a:cs typeface="Candara"/>
              <a:sym typeface="Candara"/>
            </a:endParaRPr>
          </a:p>
          <a:p>
            <a:pPr indent="0" lvl="0" marL="0" marR="0" rtl="0" algn="just">
              <a:lnSpc>
                <a:spcPct val="115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15000"/>
              </a:lnSpc>
              <a:spcBef>
                <a:spcPts val="0"/>
              </a:spcBef>
              <a:spcAft>
                <a:spcPts val="0"/>
              </a:spcAft>
              <a:buClr>
                <a:srgbClr val="2F5496"/>
              </a:buClr>
              <a:buSzPts val="2200"/>
              <a:buFont typeface="Candara"/>
              <a:buChar char="●"/>
            </a:pPr>
            <a:r>
              <a:rPr b="1" i="0" lang="en-US" sz="2200" u="none" cap="none" strike="noStrike">
                <a:solidFill>
                  <a:srgbClr val="2F5496"/>
                </a:solidFill>
                <a:latin typeface="Candara"/>
                <a:ea typeface="Candara"/>
                <a:cs typeface="Candara"/>
                <a:sym typeface="Candara"/>
              </a:rPr>
              <a:t>Ràng buộc:</a:t>
            </a:r>
            <a:r>
              <a:rPr b="0" i="0" lang="en-US" sz="2200" u="none" cap="none" strike="noStrike">
                <a:solidFill>
                  <a:srgbClr val="2F5496"/>
                </a:solidFill>
                <a:latin typeface="Candara"/>
                <a:ea typeface="Candara"/>
                <a:cs typeface="Candara"/>
                <a:sym typeface="Candara"/>
              </a:rPr>
              <a:t> Bài toán EVRP cần xem xét các ràng buộc như sức chứa của xe, thời gian giao hàng, giới hạn sạc pin và các hạn chế khác liên quan đến việc vận chuyển hàng hóa bằng xe điện. </a:t>
            </a:r>
            <a:endParaRPr b="0" i="0" sz="2200" u="none" cap="none" strike="noStrike">
              <a:solidFill>
                <a:srgbClr val="2F5496"/>
              </a:solidFill>
              <a:latin typeface="Candara"/>
              <a:ea typeface="Candara"/>
              <a:cs typeface="Candara"/>
              <a:sym typeface="Candara"/>
            </a:endParaRPr>
          </a:p>
          <a:p>
            <a:pPr indent="0" lvl="0" marL="0" marR="0" rtl="0" algn="just">
              <a:lnSpc>
                <a:spcPct val="115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15000"/>
              </a:lnSpc>
              <a:spcBef>
                <a:spcPts val="0"/>
              </a:spcBef>
              <a:spcAft>
                <a:spcPts val="0"/>
              </a:spcAft>
              <a:buClr>
                <a:srgbClr val="2F5496"/>
              </a:buClr>
              <a:buSzPts val="2200"/>
              <a:buFont typeface="Candara"/>
              <a:buChar char="●"/>
            </a:pPr>
            <a:r>
              <a:rPr b="1" i="0" lang="en-US" sz="2200" u="none" cap="none" strike="noStrike">
                <a:solidFill>
                  <a:srgbClr val="2F5496"/>
                </a:solidFill>
                <a:latin typeface="Candara"/>
                <a:ea typeface="Candara"/>
                <a:cs typeface="Candara"/>
                <a:sym typeface="Candara"/>
              </a:rPr>
              <a:t>Mục tiêu tối ưu:</a:t>
            </a:r>
            <a:r>
              <a:rPr b="0" i="0" lang="en-US" sz="2200" u="none" cap="none" strike="noStrike">
                <a:solidFill>
                  <a:srgbClr val="2F5496"/>
                </a:solidFill>
                <a:latin typeface="Candara"/>
                <a:ea typeface="Candara"/>
                <a:cs typeface="Candara"/>
                <a:sym typeface="Candara"/>
              </a:rPr>
              <a:t> Mục tiêu của EVRP là tìm lộ trình tối ưu để giảm thiểu chi phí hoặc thời gian vận chuyển, đồng thời tối ưu hóa việc sử dụng năng lượng và tăng cường sự bền vững của hệ thống vận tải.</a:t>
            </a:r>
            <a:endParaRPr b="0" i="0" sz="2200" u="none" cap="none" strike="noStrike">
              <a:solidFill>
                <a:srgbClr val="2F5496"/>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7"/>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23" name="Google Shape;223;p7"/>
          <p:cNvSpPr/>
          <p:nvPr/>
        </p:nvSpPr>
        <p:spPr>
          <a:xfrm>
            <a:off x="9397675" y="-38425"/>
            <a:ext cx="2794325" cy="685800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0"/>
              <a:buFont typeface="Arial"/>
              <a:buNone/>
            </a:pPr>
            <a:r>
              <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F5496"/>
                </a:solidFill>
                <a:latin typeface="Bodoni"/>
                <a:ea typeface="Bodoni"/>
                <a:cs typeface="Bodoni"/>
                <a:sym typeface="Bodoni"/>
              </a:rPr>
              <a:t>DỮ</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F5496"/>
                </a:solidFill>
                <a:latin typeface="Bodoni"/>
                <a:ea typeface="Bodoni"/>
                <a:cs typeface="Bodoni"/>
                <a:sym typeface="Bodoni"/>
              </a:rPr>
              <a:t>LIỆU</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F5496"/>
                </a:solidFill>
                <a:latin typeface="Bodoni"/>
                <a:ea typeface="Bodoni"/>
                <a:cs typeface="Bodoni"/>
                <a:sym typeface="Bodoni"/>
              </a:rPr>
              <a:t>THỰC</a:t>
            </a:r>
            <a:endParaRPr b="1" i="0" sz="5000" u="none" cap="none" strike="noStrike">
              <a:solidFill>
                <a:srgbClr val="2F5496"/>
              </a:solidFill>
              <a:latin typeface="Bodoni"/>
              <a:ea typeface="Bodoni"/>
              <a:cs typeface="Bodoni"/>
              <a:sym typeface="Bodoni"/>
            </a:endParaRPr>
          </a:p>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2F5496"/>
                </a:solidFill>
                <a:latin typeface="Bodoni"/>
                <a:ea typeface="Bodoni"/>
                <a:cs typeface="Bodoni"/>
                <a:sym typeface="Bodoni"/>
              </a:rPr>
              <a:t>NGHIỆM</a:t>
            </a:r>
            <a:endParaRPr b="1" i="0" sz="5000" u="none" cap="none" strike="noStrike">
              <a:solidFill>
                <a:srgbClr val="2F5496"/>
              </a:solidFill>
              <a:latin typeface="Bodoni"/>
              <a:ea typeface="Bodoni"/>
              <a:cs typeface="Bodoni"/>
              <a:sym typeface="Bodoni"/>
            </a:endParaRPr>
          </a:p>
        </p:txBody>
      </p:sp>
      <p:sp>
        <p:nvSpPr>
          <p:cNvPr id="224" name="Google Shape;224;p7"/>
          <p:cNvSpPr/>
          <p:nvPr/>
        </p:nvSpPr>
        <p:spPr>
          <a:xfrm>
            <a:off x="10073913" y="643025"/>
            <a:ext cx="1625700" cy="146310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III</a:t>
            </a:r>
            <a:endParaRPr b="0" i="0" sz="1400" u="none" cap="none" strike="noStrike">
              <a:solidFill>
                <a:srgbClr val="000000"/>
              </a:solidFill>
              <a:latin typeface="Arial"/>
              <a:ea typeface="Arial"/>
              <a:cs typeface="Arial"/>
              <a:sym typeface="Arial"/>
            </a:endParaRPr>
          </a:p>
        </p:txBody>
      </p:sp>
      <p:graphicFrame>
        <p:nvGraphicFramePr>
          <p:cNvPr id="225" name="Google Shape;225;p7"/>
          <p:cNvGraphicFramePr/>
          <p:nvPr/>
        </p:nvGraphicFramePr>
        <p:xfrm>
          <a:off x="268400" y="169575"/>
          <a:ext cx="3000000" cy="3000000"/>
        </p:xfrm>
        <a:graphic>
          <a:graphicData uri="http://schemas.openxmlformats.org/drawingml/2006/table">
            <a:tbl>
              <a:tblPr>
                <a:noFill/>
                <a:tableStyleId>{1392AAE7-89CF-44F7-8ACE-3309C3E79B7C}</a:tableStyleId>
              </a:tblPr>
              <a:tblGrid>
                <a:gridCol w="1698850"/>
                <a:gridCol w="1123650"/>
                <a:gridCol w="769700"/>
                <a:gridCol w="1049925"/>
                <a:gridCol w="858200"/>
                <a:gridCol w="902450"/>
                <a:gridCol w="843425"/>
                <a:gridCol w="799200"/>
                <a:gridCol w="1005675"/>
              </a:tblGrid>
              <a:tr h="340850">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name</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customers</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depots</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stations</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routes</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C</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Q</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h</a:t>
                      </a:r>
                      <a:endParaRPr b="1" sz="17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F5496"/>
                          </a:solidFill>
                          <a:latin typeface="Calibri"/>
                          <a:ea typeface="Calibri"/>
                          <a:cs typeface="Calibri"/>
                          <a:sym typeface="Calibri"/>
                        </a:rPr>
                        <a:t>UB</a:t>
                      </a:r>
                      <a:endParaRPr b="1" sz="17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E-n22-k4</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6000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384.67</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E-n23-k3</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4500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190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573.13</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E-n30-k3</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4500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178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511.25</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E-n33-k4</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8000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209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869.89</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E-n51-k5</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160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570.89</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E-n76-k7</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220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198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723.36</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E-n101-k8</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899.88</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X-n143-k7</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142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1190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2243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X-n214-k11</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213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944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987</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X-n351-k40</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351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436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649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X-n459-k26</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485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1106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929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X-n573-k30</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572</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1691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X-n685-k75</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684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408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911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X-n749-k98</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748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396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790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X-n819-k171</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818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171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358</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926</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X-n916-k207</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915</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207</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33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1591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latin typeface="Times New Roman"/>
                          <a:ea typeface="Times New Roman"/>
                          <a:cs typeface="Times New Roman"/>
                          <a:sym typeface="Times New Roman"/>
                        </a:rPr>
                        <a:t>X-n1001-k43</a:t>
                      </a:r>
                      <a:endParaRPr b="1" sz="1500" u="none" cap="none" strike="noStrike">
                        <a:solidFill>
                          <a:srgbClr val="2F5496"/>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1000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9</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43</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131</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1684</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1.0</a:t>
                      </a:r>
                      <a:endParaRPr sz="1500" u="none" cap="none" strike="noStrike">
                        <a:solidFill>
                          <a:srgbClr val="2F5496"/>
                        </a:solidFill>
                        <a:latin typeface="Calibri"/>
                        <a:ea typeface="Calibri"/>
                        <a:cs typeface="Calibri"/>
                        <a:sym typeface="Calibri"/>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latin typeface="Calibri"/>
                          <a:ea typeface="Calibri"/>
                          <a:cs typeface="Calibri"/>
                          <a:sym typeface="Calibri"/>
                        </a:rPr>
                        <a:t>_</a:t>
                      </a:r>
                      <a:endParaRPr sz="1500" u="none" cap="none" strike="noStrike">
                        <a:solidFill>
                          <a:srgbClr val="2F5496"/>
                        </a:solidFill>
                        <a:latin typeface="Calibri"/>
                        <a:ea typeface="Calibri"/>
                        <a:cs typeface="Calibri"/>
                        <a:sym typeface="Calibri"/>
                      </a:endParaRPr>
                    </a:p>
                  </a:txBody>
                  <a:tcPr marT="63500" marB="63500" marR="63500" marL="635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2f092310dc_0_77"/>
          <p:cNvSpPr/>
          <p:nvPr/>
        </p:nvSpPr>
        <p:spPr>
          <a:xfrm>
            <a:off x="989752" y="981887"/>
            <a:ext cx="11359225" cy="1463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8000" u="none" cap="none" strike="noStrike">
                <a:solidFill>
                  <a:srgbClr val="2F5496"/>
                </a:solidFill>
                <a:latin typeface="Bodoni"/>
                <a:ea typeface="Bodoni"/>
                <a:cs typeface="Bodoni"/>
                <a:sym typeface="Bodoni"/>
              </a:rPr>
              <a:t>PHƯƠNG        	PHÁP</a:t>
            </a:r>
            <a:endParaRPr b="0" i="0" sz="8000" u="none" cap="none" strike="noStrike">
              <a:solidFill>
                <a:srgbClr val="000000"/>
              </a:solidFill>
              <a:latin typeface="Bodoni"/>
              <a:ea typeface="Bodoni"/>
              <a:cs typeface="Bodoni"/>
              <a:sym typeface="Bodoni"/>
            </a:endParaRPr>
          </a:p>
        </p:txBody>
      </p:sp>
      <p:sp>
        <p:nvSpPr>
          <p:cNvPr id="231" name="Google Shape;231;g22f092310dc_0_77"/>
          <p:cNvSpPr/>
          <p:nvPr/>
        </p:nvSpPr>
        <p:spPr>
          <a:xfrm>
            <a:off x="5649900" y="1119400"/>
            <a:ext cx="1625700" cy="146310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IV</a:t>
            </a:r>
            <a:endParaRPr b="0" i="0" sz="1400" u="none" cap="none" strike="noStrike">
              <a:solidFill>
                <a:srgbClr val="000000"/>
              </a:solidFill>
              <a:latin typeface="Arial"/>
              <a:ea typeface="Arial"/>
              <a:cs typeface="Arial"/>
              <a:sym typeface="Arial"/>
            </a:endParaRPr>
          </a:p>
        </p:txBody>
      </p:sp>
      <p:sp>
        <p:nvSpPr>
          <p:cNvPr id="232" name="Google Shape;232;g22f092310dc_0_77"/>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33" name="Google Shape;233;g22f092310dc_0_77"/>
          <p:cNvSpPr/>
          <p:nvPr/>
        </p:nvSpPr>
        <p:spPr>
          <a:xfrm>
            <a:off x="7423575" y="2977450"/>
            <a:ext cx="4083000" cy="1843500"/>
          </a:xfrm>
          <a:prstGeom prst="chevron">
            <a:avLst>
              <a:gd fmla="val 50000" name="adj"/>
            </a:avLst>
          </a:prstGeom>
          <a:solidFill>
            <a:srgbClr val="D8E2F3"/>
          </a:solidFill>
          <a:ln cap="flat" cmpd="sng" w="9525">
            <a:solidFill>
              <a:srgbClr val="D8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SIMULATED</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ANNEALING</a:t>
            </a:r>
            <a:endParaRPr b="1" i="0" sz="3000" u="none" cap="none" strike="noStrike">
              <a:solidFill>
                <a:srgbClr val="2F5496"/>
              </a:solidFill>
              <a:latin typeface="Candara"/>
              <a:ea typeface="Candara"/>
              <a:cs typeface="Candara"/>
              <a:sym typeface="Candara"/>
            </a:endParaRPr>
          </a:p>
        </p:txBody>
      </p:sp>
      <p:sp>
        <p:nvSpPr>
          <p:cNvPr id="234" name="Google Shape;234;g22f092310dc_0_77"/>
          <p:cNvSpPr/>
          <p:nvPr/>
        </p:nvSpPr>
        <p:spPr>
          <a:xfrm>
            <a:off x="4178700" y="2977450"/>
            <a:ext cx="3834600" cy="1843500"/>
          </a:xfrm>
          <a:prstGeom prst="chevron">
            <a:avLst>
              <a:gd fmla="val 50000" name="adj"/>
            </a:avLst>
          </a:prstGeom>
          <a:solidFill>
            <a:srgbClr val="D8E2F3"/>
          </a:solidFill>
          <a:ln cap="flat" cmpd="sng" w="9525">
            <a:solidFill>
              <a:srgbClr val="D8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LOCAL</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SEARCH</a:t>
            </a:r>
            <a:endParaRPr b="1" i="0" sz="3000" u="none" cap="none" strike="noStrike">
              <a:solidFill>
                <a:srgbClr val="2F5496"/>
              </a:solidFill>
              <a:latin typeface="Candara"/>
              <a:ea typeface="Candara"/>
              <a:cs typeface="Candara"/>
              <a:sym typeface="Candara"/>
            </a:endParaRPr>
          </a:p>
        </p:txBody>
      </p:sp>
      <p:sp>
        <p:nvSpPr>
          <p:cNvPr id="235" name="Google Shape;235;g22f092310dc_0_77"/>
          <p:cNvSpPr/>
          <p:nvPr/>
        </p:nvSpPr>
        <p:spPr>
          <a:xfrm>
            <a:off x="914625" y="2977450"/>
            <a:ext cx="3834600" cy="1843500"/>
          </a:xfrm>
          <a:prstGeom prst="chevron">
            <a:avLst>
              <a:gd fmla="val 50000" name="adj"/>
            </a:avLst>
          </a:prstGeom>
          <a:solidFill>
            <a:srgbClr val="D8E2F3"/>
          </a:solidFill>
          <a:ln cap="flat" cmpd="sng" w="9525">
            <a:solidFill>
              <a:srgbClr val="D8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RANDOM</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HEURISTIC</a:t>
            </a:r>
            <a:endParaRPr b="1" i="0" sz="3000" u="none" cap="none" strike="noStrike">
              <a:solidFill>
                <a:srgbClr val="2F5496"/>
              </a:solidFill>
              <a:latin typeface="Candara"/>
              <a:ea typeface="Candara"/>
              <a:cs typeface="Candara"/>
              <a:sym typeface="Candara"/>
            </a:endParaRPr>
          </a:p>
        </p:txBody>
      </p:sp>
      <p:cxnSp>
        <p:nvCxnSpPr>
          <p:cNvPr id="236" name="Google Shape;236;g22f092310dc_0_77"/>
          <p:cNvCxnSpPr/>
          <p:nvPr/>
        </p:nvCxnSpPr>
        <p:spPr>
          <a:xfrm>
            <a:off x="438025" y="2773675"/>
            <a:ext cx="11135100" cy="14700"/>
          </a:xfrm>
          <a:prstGeom prst="straightConnector1">
            <a:avLst/>
          </a:prstGeom>
          <a:noFill/>
          <a:ln cap="flat" cmpd="sng" w="38100">
            <a:solidFill>
              <a:srgbClr val="2F5496"/>
            </a:solidFill>
            <a:prstDash val="solid"/>
            <a:round/>
            <a:headEnd len="sm" w="sm" type="none"/>
            <a:tailEnd len="sm" w="sm" type="none"/>
          </a:ln>
        </p:spPr>
      </p:cxnSp>
      <p:cxnSp>
        <p:nvCxnSpPr>
          <p:cNvPr id="237" name="Google Shape;237;g22f092310dc_0_77"/>
          <p:cNvCxnSpPr/>
          <p:nvPr/>
        </p:nvCxnSpPr>
        <p:spPr>
          <a:xfrm>
            <a:off x="438025" y="5059675"/>
            <a:ext cx="11135100" cy="14700"/>
          </a:xfrm>
          <a:prstGeom prst="straightConnector1">
            <a:avLst/>
          </a:prstGeom>
          <a:noFill/>
          <a:ln cap="flat" cmpd="sng" w="38100">
            <a:solidFill>
              <a:srgbClr val="2F5496"/>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43" name="Google Shape;243;p11"/>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244" name="Google Shape;244;p11"/>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HEURISTIC</a:t>
            </a:r>
            <a:endParaRPr b="1" i="0" sz="3000" u="none" cap="none" strike="noStrike">
              <a:solidFill>
                <a:srgbClr val="2F5496"/>
              </a:solidFill>
              <a:latin typeface="Bodoni"/>
              <a:ea typeface="Bodoni"/>
              <a:cs typeface="Bodoni"/>
              <a:sym typeface="Bodoni"/>
            </a:endParaRPr>
          </a:p>
        </p:txBody>
      </p:sp>
      <p:graphicFrame>
        <p:nvGraphicFramePr>
          <p:cNvPr id="245" name="Google Shape;245;p11"/>
          <p:cNvGraphicFramePr/>
          <p:nvPr/>
        </p:nvGraphicFramePr>
        <p:xfrm>
          <a:off x="952500" y="1177475"/>
          <a:ext cx="3000000" cy="3000000"/>
        </p:xfrm>
        <a:graphic>
          <a:graphicData uri="http://schemas.openxmlformats.org/drawingml/2006/table">
            <a:tbl>
              <a:tblPr>
                <a:noFill/>
                <a:tableStyleId>{1BC8F364-0103-44E8-B5E7-CB4C020E449F}</a:tableStyleId>
              </a:tblPr>
              <a:tblGrid>
                <a:gridCol w="5143500"/>
                <a:gridCol w="5143500"/>
              </a:tblGrid>
              <a:tr h="602600">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HEURISTIC</a:t>
                      </a:r>
                      <a:endParaRPr b="1" sz="2000" u="none" cap="none" strike="noStrike">
                        <a:solidFill>
                          <a:srgbClr val="2F5496"/>
                        </a:solidFill>
                        <a:latin typeface="Candara"/>
                        <a:ea typeface="Candara"/>
                        <a:cs typeface="Candara"/>
                        <a:sym typeface="Candara"/>
                      </a:endParaRPr>
                    </a:p>
                  </a:txBody>
                  <a:tcPr marT="91425" marB="91425" marR="91425" marL="91425" anchor="ctr">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METAHEURISTIC</a:t>
                      </a:r>
                      <a:endParaRPr b="1" sz="2000" u="none" cap="none" strike="noStrike">
                        <a:solidFill>
                          <a:srgbClr val="2F5496"/>
                        </a:solidFill>
                        <a:latin typeface="Candara"/>
                        <a:ea typeface="Candara"/>
                        <a:cs typeface="Candara"/>
                        <a:sym typeface="Candara"/>
                      </a:endParaRPr>
                    </a:p>
                  </a:txBody>
                  <a:tcPr marT="91425" marB="91425" marR="91425" marL="91425" anchor="ctr">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291250">
                <a:tc>
                  <a:txBody>
                    <a:bodyPr/>
                    <a:lstStyle/>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Phương pháp tiếp cận giải quyết bài toán dựa trên quy tắc, chiến lược hoặc kinh nghiệm thông thường.</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Tìm kiếm lời giải gần đúng thay vì tìm kiếm lời giải tối ưu toàn cục.</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Các thuật toán heuristic xây dựng lời giải dựa trên đánh giá và quyết định</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Đơn giản và nhanh chóng, nhưng không đảm bảo tìm kiếm lời giải tốt nhất.</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Các phương pháp phổ biến bao gồm Greedy, Random, ...</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Phương pháp tìm kiếm lời giải tối ưu cho các bài toán tối ưu hóa phức tạp.</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Không dựa trên thông tin cụ thể của bài toán, mà sử dụng các chiến lược tìm kiếm và luật điều chỉnh.</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Thường được áp dụng cho các bài toán khó tính toán.</a:t>
                      </a:r>
                      <a:endParaRPr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Bao gồm Simulated Annealing, Genetic Algorithm, Particle Swarm Optimization, Ant Colony Optimization và Tabu Search.</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2f092310dc_0_166"/>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51" name="Google Shape;251;g22f092310dc_0_166"/>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252" name="Google Shape;252;g22f092310dc_0_166"/>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CÁC RÀNG BUỘC</a:t>
            </a:r>
            <a:endParaRPr b="1" i="0" sz="3000" u="none" cap="none" strike="noStrike">
              <a:solidFill>
                <a:srgbClr val="2F5496"/>
              </a:solidFill>
              <a:latin typeface="Bodoni"/>
              <a:ea typeface="Bodoni"/>
              <a:cs typeface="Bodoni"/>
              <a:sym typeface="Bodoni"/>
            </a:endParaRPr>
          </a:p>
        </p:txBody>
      </p:sp>
      <p:pic>
        <p:nvPicPr>
          <p:cNvPr id="253" name="Google Shape;253;g22f092310dc_0_166"/>
          <p:cNvPicPr preferRelativeResize="0"/>
          <p:nvPr/>
        </p:nvPicPr>
        <p:blipFill rotWithShape="1">
          <a:blip r:embed="rId3">
            <a:alphaModFix/>
          </a:blip>
          <a:srcRect b="0" l="0" r="0" t="0"/>
          <a:stretch/>
        </p:blipFill>
        <p:spPr>
          <a:xfrm>
            <a:off x="123560" y="5171606"/>
            <a:ext cx="5308645" cy="1312303"/>
          </a:xfrm>
          <a:prstGeom prst="rect">
            <a:avLst/>
          </a:prstGeom>
          <a:noFill/>
          <a:ln>
            <a:noFill/>
          </a:ln>
        </p:spPr>
      </p:pic>
      <p:pic>
        <p:nvPicPr>
          <p:cNvPr id="254" name="Google Shape;254;g22f092310dc_0_166"/>
          <p:cNvPicPr preferRelativeResize="0"/>
          <p:nvPr/>
        </p:nvPicPr>
        <p:blipFill rotWithShape="1">
          <a:blip r:embed="rId4">
            <a:alphaModFix/>
          </a:blip>
          <a:srcRect b="0" l="0" r="0" t="0"/>
          <a:stretch/>
        </p:blipFill>
        <p:spPr>
          <a:xfrm>
            <a:off x="2914470" y="1474896"/>
            <a:ext cx="2293111" cy="362755"/>
          </a:xfrm>
          <a:prstGeom prst="rect">
            <a:avLst/>
          </a:prstGeom>
          <a:noFill/>
          <a:ln>
            <a:noFill/>
          </a:ln>
        </p:spPr>
      </p:pic>
      <p:grpSp>
        <p:nvGrpSpPr>
          <p:cNvPr id="255" name="Google Shape;255;g22f092310dc_0_166"/>
          <p:cNvGrpSpPr/>
          <p:nvPr/>
        </p:nvGrpSpPr>
        <p:grpSpPr>
          <a:xfrm>
            <a:off x="5793170" y="1000016"/>
            <a:ext cx="5765367" cy="5838974"/>
            <a:chOff x="2254651" y="396228"/>
            <a:chExt cx="5765367" cy="5838974"/>
          </a:xfrm>
        </p:grpSpPr>
        <p:sp>
          <p:nvSpPr>
            <p:cNvPr id="256" name="Google Shape;256;g22f092310dc_0_166"/>
            <p:cNvSpPr/>
            <p:nvPr/>
          </p:nvSpPr>
          <p:spPr>
            <a:xfrm>
              <a:off x="2449616" y="396228"/>
              <a:ext cx="5570402" cy="5570402"/>
            </a:xfrm>
            <a:prstGeom prst="pie">
              <a:avLst>
                <a:gd fmla="val 16200000" name="adj1"/>
                <a:gd fmla="val 2052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2f092310dc_0_166"/>
            <p:cNvSpPr txBox="1"/>
            <p:nvPr/>
          </p:nvSpPr>
          <p:spPr>
            <a:xfrm>
              <a:off x="5305110" y="1228472"/>
              <a:ext cx="1889957" cy="1293129"/>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i="0" lang="en-US" sz="1200" u="none" cap="none" strike="noStrike">
                  <a:solidFill>
                    <a:schemeClr val="lt1"/>
                  </a:solidFill>
                  <a:latin typeface="Candara"/>
                  <a:ea typeface="Candara"/>
                  <a:cs typeface="Candara"/>
                  <a:sym typeface="Candara"/>
                </a:rPr>
                <a:t>Mỗi khách hàng sẽ được cung cấp bởi 1 xe duy nhất và chỉ được gặp khách hàng đó đúng 1 lần</a:t>
              </a:r>
              <a:endParaRPr i="0" sz="1200" u="none" cap="none" strike="noStrike">
                <a:solidFill>
                  <a:schemeClr val="lt1"/>
                </a:solidFill>
                <a:latin typeface="Candara"/>
                <a:ea typeface="Candara"/>
                <a:cs typeface="Candara"/>
                <a:sym typeface="Candara"/>
              </a:endParaRPr>
            </a:p>
          </p:txBody>
        </p:sp>
        <p:sp>
          <p:nvSpPr>
            <p:cNvPr id="258" name="Google Shape;258;g22f092310dc_0_166"/>
            <p:cNvSpPr/>
            <p:nvPr/>
          </p:nvSpPr>
          <p:spPr>
            <a:xfrm>
              <a:off x="2254651" y="664800"/>
              <a:ext cx="5570402" cy="5570402"/>
            </a:xfrm>
            <a:prstGeom prst="pie">
              <a:avLst>
                <a:gd fmla="val 20520000" name="adj1"/>
                <a:gd fmla="val 324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2f092310dc_0_166"/>
            <p:cNvSpPr txBox="1"/>
            <p:nvPr/>
          </p:nvSpPr>
          <p:spPr>
            <a:xfrm>
              <a:off x="5895307" y="3184744"/>
              <a:ext cx="1657857" cy="1399231"/>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i="0" lang="en-US" sz="1200" u="none" cap="none" strike="noStrike">
                  <a:solidFill>
                    <a:schemeClr val="lt1"/>
                  </a:solidFill>
                  <a:latin typeface="Candara"/>
                  <a:ea typeface="Candara"/>
                  <a:cs typeface="Candara"/>
                  <a:sym typeface="Candara"/>
                </a:rPr>
                <a:t>Mọi xe điện đều sẽ được cung cấp đầy đủ hàng hóa và lượng pin cần thiết khi bắt đầu ở tổng kho</a:t>
              </a:r>
              <a:endParaRPr>
                <a:latin typeface="Candara"/>
                <a:ea typeface="Candara"/>
                <a:cs typeface="Candara"/>
                <a:sym typeface="Candara"/>
              </a:endParaRPr>
            </a:p>
          </p:txBody>
        </p:sp>
        <p:sp>
          <p:nvSpPr>
            <p:cNvPr id="260" name="Google Shape;260;g22f092310dc_0_166"/>
            <p:cNvSpPr/>
            <p:nvPr/>
          </p:nvSpPr>
          <p:spPr>
            <a:xfrm>
              <a:off x="2254651" y="664800"/>
              <a:ext cx="5570402" cy="5570402"/>
            </a:xfrm>
            <a:prstGeom prst="pie">
              <a:avLst>
                <a:gd fmla="val 3240000" name="adj1"/>
                <a:gd fmla="val 756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2f092310dc_0_166"/>
            <p:cNvSpPr txBox="1"/>
            <p:nvPr/>
          </p:nvSpPr>
          <p:spPr>
            <a:xfrm>
              <a:off x="4045138" y="4842602"/>
              <a:ext cx="1989429" cy="1193657"/>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i="0" lang="en-US" sz="1200" u="none" cap="none" strike="noStrike">
                  <a:solidFill>
                    <a:schemeClr val="lt1"/>
                  </a:solidFill>
                  <a:latin typeface="Candara"/>
                  <a:ea typeface="Candara"/>
                  <a:cs typeface="Candara"/>
                  <a:sym typeface="Candara"/>
                </a:rPr>
                <a:t>Với mỗi đoạn đường đi, tổng số lượng hàng hóa mà các khách hàng yêu cầu không vượt quá trọng lượng mà xe có thể mang theo</a:t>
              </a:r>
              <a:endParaRPr>
                <a:latin typeface="Candara"/>
                <a:ea typeface="Candara"/>
                <a:cs typeface="Candara"/>
                <a:sym typeface="Candara"/>
              </a:endParaRPr>
            </a:p>
          </p:txBody>
        </p:sp>
        <p:sp>
          <p:nvSpPr>
            <p:cNvPr id="262" name="Google Shape;262;g22f092310dc_0_166"/>
            <p:cNvSpPr/>
            <p:nvPr/>
          </p:nvSpPr>
          <p:spPr>
            <a:xfrm>
              <a:off x="2254651" y="664800"/>
              <a:ext cx="5570402" cy="5570402"/>
            </a:xfrm>
            <a:prstGeom prst="pie">
              <a:avLst>
                <a:gd fmla="val 7560000" name="adj1"/>
                <a:gd fmla="val 1188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2f092310dc_0_166"/>
            <p:cNvSpPr txBox="1"/>
            <p:nvPr/>
          </p:nvSpPr>
          <p:spPr>
            <a:xfrm>
              <a:off x="2519909" y="3184744"/>
              <a:ext cx="1657857" cy="1399231"/>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i="0" lang="en-US" sz="1200" u="none" cap="none" strike="noStrike">
                  <a:solidFill>
                    <a:schemeClr val="lt1"/>
                  </a:solidFill>
                  <a:latin typeface="Candara"/>
                  <a:ea typeface="Candara"/>
                  <a:cs typeface="Candara"/>
                  <a:sym typeface="Candara"/>
                </a:rPr>
                <a:t>Với mỗi đoạn đường đi, tổng số năng lượng tiêu thụ không được vượt quá lượng pin mà xe điện có thể chứa</a:t>
              </a:r>
              <a:endParaRPr>
                <a:latin typeface="Candara"/>
                <a:ea typeface="Candara"/>
                <a:cs typeface="Candara"/>
                <a:sym typeface="Candara"/>
              </a:endParaRPr>
            </a:p>
          </p:txBody>
        </p:sp>
        <p:sp>
          <p:nvSpPr>
            <p:cNvPr id="264" name="Google Shape;264;g22f092310dc_0_166"/>
            <p:cNvSpPr/>
            <p:nvPr/>
          </p:nvSpPr>
          <p:spPr>
            <a:xfrm>
              <a:off x="2254651" y="664800"/>
              <a:ext cx="5570402" cy="5570402"/>
            </a:xfrm>
            <a:prstGeom prst="pie">
              <a:avLst>
                <a:gd fmla="val 11880000" name="adj1"/>
                <a:gd fmla="val 1620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2f092310dc_0_166"/>
            <p:cNvSpPr txBox="1"/>
            <p:nvPr/>
          </p:nvSpPr>
          <p:spPr>
            <a:xfrm>
              <a:off x="3067002" y="1513624"/>
              <a:ext cx="1889957" cy="1293129"/>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1200"/>
                <a:buFont typeface="Arial"/>
                <a:buNone/>
              </a:pPr>
              <a:r>
                <a:rPr i="0" lang="en-US" sz="1200" u="none" cap="none" strike="noStrike">
                  <a:solidFill>
                    <a:schemeClr val="lt1"/>
                  </a:solidFill>
                  <a:latin typeface="Candara"/>
                  <a:ea typeface="Candara"/>
                  <a:cs typeface="Candara"/>
                  <a:sym typeface="Candara"/>
                </a:rPr>
                <a:t>Các xe điện sẽ luôn rời khỏi trạm sạc với lượng pin đầy đủ (tổng kho cũng tính là một trạm sạc), trạm sạc (tính cả tổng kho) có thể được viếng thăm nhiều lần bởi các xe điện</a:t>
              </a:r>
              <a:endParaRPr i="0" sz="1200" u="none" cap="none" strike="noStrike">
                <a:solidFill>
                  <a:schemeClr val="lt1"/>
                </a:solidFill>
                <a:latin typeface="Candara"/>
                <a:ea typeface="Candara"/>
                <a:cs typeface="Candara"/>
                <a:sym typeface="Candara"/>
              </a:endParaRPr>
            </a:p>
          </p:txBody>
        </p:sp>
      </p:grpSp>
      <p:pic>
        <p:nvPicPr>
          <p:cNvPr id="266" name="Google Shape;266;g22f092310dc_0_166"/>
          <p:cNvPicPr preferRelativeResize="0"/>
          <p:nvPr/>
        </p:nvPicPr>
        <p:blipFill>
          <a:blip r:embed="rId5">
            <a:alphaModFix/>
          </a:blip>
          <a:stretch>
            <a:fillRect/>
          </a:stretch>
        </p:blipFill>
        <p:spPr>
          <a:xfrm>
            <a:off x="516900" y="1304913"/>
            <a:ext cx="2293099" cy="773911"/>
          </a:xfrm>
          <a:prstGeom prst="rect">
            <a:avLst/>
          </a:prstGeom>
          <a:noFill/>
          <a:ln>
            <a:noFill/>
          </a:ln>
        </p:spPr>
      </p:pic>
      <p:pic>
        <p:nvPicPr>
          <p:cNvPr id="267" name="Google Shape;267;g22f092310dc_0_166"/>
          <p:cNvPicPr preferRelativeResize="0"/>
          <p:nvPr/>
        </p:nvPicPr>
        <p:blipFill>
          <a:blip r:embed="rId6">
            <a:alphaModFix/>
          </a:blip>
          <a:stretch>
            <a:fillRect/>
          </a:stretch>
        </p:blipFill>
        <p:spPr>
          <a:xfrm>
            <a:off x="254037" y="2405125"/>
            <a:ext cx="2293100" cy="606251"/>
          </a:xfrm>
          <a:prstGeom prst="rect">
            <a:avLst/>
          </a:prstGeom>
          <a:noFill/>
          <a:ln>
            <a:noFill/>
          </a:ln>
        </p:spPr>
      </p:pic>
      <p:pic>
        <p:nvPicPr>
          <p:cNvPr id="268" name="Google Shape;268;g22f092310dc_0_166"/>
          <p:cNvPicPr preferRelativeResize="0"/>
          <p:nvPr/>
        </p:nvPicPr>
        <p:blipFill>
          <a:blip r:embed="rId7">
            <a:alphaModFix/>
          </a:blip>
          <a:stretch>
            <a:fillRect/>
          </a:stretch>
        </p:blipFill>
        <p:spPr>
          <a:xfrm>
            <a:off x="2778888" y="2405113"/>
            <a:ext cx="2564279" cy="606250"/>
          </a:xfrm>
          <a:prstGeom prst="rect">
            <a:avLst/>
          </a:prstGeom>
          <a:noFill/>
          <a:ln>
            <a:noFill/>
          </a:ln>
        </p:spPr>
      </p:pic>
      <p:pic>
        <p:nvPicPr>
          <p:cNvPr id="269" name="Google Shape;269;g22f092310dc_0_166"/>
          <p:cNvPicPr preferRelativeResize="0"/>
          <p:nvPr/>
        </p:nvPicPr>
        <p:blipFill>
          <a:blip r:embed="rId8">
            <a:alphaModFix/>
          </a:blip>
          <a:stretch>
            <a:fillRect/>
          </a:stretch>
        </p:blipFill>
        <p:spPr>
          <a:xfrm>
            <a:off x="398662" y="4083100"/>
            <a:ext cx="4161537" cy="773900"/>
          </a:xfrm>
          <a:prstGeom prst="rect">
            <a:avLst/>
          </a:prstGeom>
          <a:noFill/>
          <a:ln>
            <a:noFill/>
          </a:ln>
        </p:spPr>
      </p:pic>
      <p:pic>
        <p:nvPicPr>
          <p:cNvPr id="270" name="Google Shape;270;g22f092310dc_0_166"/>
          <p:cNvPicPr preferRelativeResize="0"/>
          <p:nvPr/>
        </p:nvPicPr>
        <p:blipFill>
          <a:blip r:embed="rId9">
            <a:alphaModFix/>
          </a:blip>
          <a:stretch>
            <a:fillRect/>
          </a:stretch>
        </p:blipFill>
        <p:spPr>
          <a:xfrm>
            <a:off x="254025" y="3205175"/>
            <a:ext cx="3729362" cy="72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2f092310dc_0_174"/>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76" name="Google Shape;276;g22f092310dc_0_174"/>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277" name="Google Shape;277;g22f092310dc_0_174"/>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RANDOM HEURISTIC</a:t>
            </a:r>
            <a:endParaRPr b="1" i="0" sz="3000" u="none" cap="none" strike="noStrike">
              <a:solidFill>
                <a:srgbClr val="2F5496"/>
              </a:solidFill>
              <a:latin typeface="Bodoni"/>
              <a:ea typeface="Bodoni"/>
              <a:cs typeface="Bodoni"/>
              <a:sym typeface="Bodoni"/>
            </a:endParaRPr>
          </a:p>
        </p:txBody>
      </p:sp>
      <p:sp>
        <p:nvSpPr>
          <p:cNvPr id="278" name="Google Shape;278;g22f092310dc_0_174"/>
          <p:cNvSpPr txBox="1"/>
          <p:nvPr/>
        </p:nvSpPr>
        <p:spPr>
          <a:xfrm>
            <a:off x="5804575" y="1243300"/>
            <a:ext cx="6293100" cy="4884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Random heuristic là một phương pháp heuristics đơn giản được sử dụng trong bài toán Electric Vehicle Routing Problem (EVRP) để tạo ra các lời giải xấp xỉ.</a:t>
            </a:r>
            <a:endParaRPr b="0" i="0" sz="2000" u="none" cap="none" strike="noStrike">
              <a:solidFill>
                <a:srgbClr val="2F5496"/>
              </a:solidFill>
              <a:latin typeface="Candara"/>
              <a:ea typeface="Candara"/>
              <a:cs typeface="Candara"/>
              <a:sym typeface="Candara"/>
            </a:endParaRPr>
          </a:p>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Các khái niệm quan trọng:</a:t>
            </a:r>
            <a:endParaRPr b="0" i="0"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Lời giải ngẫu nhiên (Random Solution)</a:t>
            </a:r>
            <a:endParaRPr b="0" i="0"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Đánh giá lời giải (Solution Evaluation)</a:t>
            </a:r>
            <a:endParaRPr b="0" i="0"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Khám phá không gian lời giải (Solution Space Exploration)</a:t>
            </a:r>
            <a:endParaRPr b="0" i="0"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Quá trình cải thiện (Improvement Process)</a:t>
            </a:r>
            <a:endParaRPr b="0" i="0" sz="2000" u="none" cap="none" strike="noStrike">
              <a:solidFill>
                <a:srgbClr val="2F5496"/>
              </a:solidFill>
              <a:latin typeface="Candara"/>
              <a:ea typeface="Candara"/>
              <a:cs typeface="Candara"/>
              <a:sym typeface="Candara"/>
            </a:endParaRPr>
          </a:p>
          <a:p>
            <a:pPr indent="-355600" lvl="0" marL="457200" marR="0" rtl="0" algn="l">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Số lượng lời giải (Number of Solutions)</a:t>
            </a:r>
            <a:endParaRPr b="0" i="0" sz="2000" u="none" cap="none" strike="noStrike">
              <a:solidFill>
                <a:srgbClr val="2F5496"/>
              </a:solidFill>
              <a:latin typeface="Candara"/>
              <a:ea typeface="Candara"/>
              <a:cs typeface="Candara"/>
              <a:sym typeface="Candara"/>
            </a:endParaRPr>
          </a:p>
        </p:txBody>
      </p:sp>
      <p:pic>
        <p:nvPicPr>
          <p:cNvPr id="279" name="Google Shape;279;g22f092310dc_0_174"/>
          <p:cNvPicPr preferRelativeResize="0"/>
          <p:nvPr/>
        </p:nvPicPr>
        <p:blipFill rotWithShape="1">
          <a:blip r:embed="rId3">
            <a:alphaModFix/>
          </a:blip>
          <a:srcRect b="5535" l="15102" r="13995" t="7158"/>
          <a:stretch/>
        </p:blipFill>
        <p:spPr>
          <a:xfrm>
            <a:off x="390350" y="1449175"/>
            <a:ext cx="5414226" cy="3489025"/>
          </a:xfrm>
          <a:prstGeom prst="rect">
            <a:avLst/>
          </a:prstGeom>
          <a:noFill/>
          <a:ln>
            <a:noFill/>
          </a:ln>
        </p:spPr>
      </p:pic>
      <p:pic>
        <p:nvPicPr>
          <p:cNvPr id="280" name="Google Shape;280;g22f092310dc_0_174"/>
          <p:cNvPicPr preferRelativeResize="0"/>
          <p:nvPr/>
        </p:nvPicPr>
        <p:blipFill rotWithShape="1">
          <a:blip r:embed="rId4">
            <a:alphaModFix/>
          </a:blip>
          <a:srcRect b="0" l="0" r="0" t="0"/>
          <a:stretch/>
        </p:blipFill>
        <p:spPr>
          <a:xfrm rot="-843808">
            <a:off x="917598" y="3994600"/>
            <a:ext cx="4226024" cy="310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2f092310dc_0_181"/>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86" name="Google Shape;286;g22f092310dc_0_181"/>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287" name="Google Shape;287;g22f092310dc_0_181"/>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LOCAL SEARCH</a:t>
            </a:r>
            <a:endParaRPr b="1" i="0" sz="3000" u="none" cap="none" strike="noStrike">
              <a:solidFill>
                <a:srgbClr val="2F5496"/>
              </a:solidFill>
              <a:latin typeface="Bodoni"/>
              <a:ea typeface="Bodoni"/>
              <a:cs typeface="Bodoni"/>
              <a:sym typeface="Bodoni"/>
            </a:endParaRPr>
          </a:p>
        </p:txBody>
      </p:sp>
      <p:sp>
        <p:nvSpPr>
          <p:cNvPr id="288" name="Google Shape;288;g22f092310dc_0_181"/>
          <p:cNvSpPr txBox="1"/>
          <p:nvPr/>
        </p:nvSpPr>
        <p:spPr>
          <a:xfrm>
            <a:off x="3104150" y="1221725"/>
            <a:ext cx="8874000" cy="5559300"/>
          </a:xfrm>
          <a:prstGeom prst="rect">
            <a:avLst/>
          </a:prstGeom>
          <a:noFill/>
          <a:ln>
            <a:noFill/>
          </a:ln>
        </p:spPr>
        <p:txBody>
          <a:bodyPr anchorCtr="0" anchor="t" bIns="91425" lIns="91425" spcFirstLastPara="1" rIns="91425" wrap="square" tIns="91425">
            <a:noAutofit/>
          </a:bodyPr>
          <a:lstStyle/>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Local search là một phương pháp tìm kiếm cục bộ để cải thiện lời giải hiện tại bằng cách thay đổi một số lựa chọn gần lời giải hiện tại với mục tiêu: tìm ra một lời giải tốt hơn trong một khu vực cục bộ của không gian lời giải. </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Trong EVRP, local search có thể được áp dụng để tối ưu hóa lộ trình của các xe điện trong việc phục vụ các khách hàng và sử dụng các trạm sạc điện.</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Các khái niệm quan trọng:</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Neighborhood</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Objective function</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Acceptance criterion</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Perturbation</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Intensification và diversification</a:t>
            </a:r>
            <a:endParaRPr b="0" i="0" sz="2000" u="none" cap="none" strike="noStrike">
              <a:solidFill>
                <a:srgbClr val="2F5496"/>
              </a:solidFill>
              <a:latin typeface="Candara"/>
              <a:ea typeface="Candara"/>
              <a:cs typeface="Candara"/>
              <a:sym typeface="Candara"/>
            </a:endParaRPr>
          </a:p>
          <a:p>
            <a:pPr indent="-355600" lvl="1" marL="9144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Stopping criterion</a:t>
            </a:r>
            <a:endParaRPr b="0" i="0" sz="2000" u="none" cap="none" strike="noStrike">
              <a:solidFill>
                <a:srgbClr val="2F5496"/>
              </a:solidFill>
              <a:latin typeface="Candara"/>
              <a:ea typeface="Candara"/>
              <a:cs typeface="Candara"/>
              <a:sym typeface="Candara"/>
            </a:endParaRPr>
          </a:p>
        </p:txBody>
      </p:sp>
      <p:pic>
        <p:nvPicPr>
          <p:cNvPr id="289" name="Google Shape;289;g22f092310dc_0_181"/>
          <p:cNvPicPr preferRelativeResize="0"/>
          <p:nvPr/>
        </p:nvPicPr>
        <p:blipFill rotWithShape="1">
          <a:blip r:embed="rId3">
            <a:alphaModFix/>
          </a:blip>
          <a:srcRect b="0" l="0" r="0" t="0"/>
          <a:stretch/>
        </p:blipFill>
        <p:spPr>
          <a:xfrm>
            <a:off x="-80175" y="1949300"/>
            <a:ext cx="3681300" cy="3681300"/>
          </a:xfrm>
          <a:prstGeom prst="rect">
            <a:avLst/>
          </a:prstGeom>
          <a:noFill/>
          <a:ln>
            <a:noFill/>
          </a:ln>
        </p:spPr>
      </p:pic>
      <p:pic>
        <p:nvPicPr>
          <p:cNvPr id="290" name="Google Shape;290;g22f092310dc_0_181"/>
          <p:cNvPicPr preferRelativeResize="0"/>
          <p:nvPr/>
        </p:nvPicPr>
        <p:blipFill rotWithShape="1">
          <a:blip r:embed="rId4">
            <a:alphaModFix/>
          </a:blip>
          <a:srcRect b="22461" l="0" r="0" t="0"/>
          <a:stretch/>
        </p:blipFill>
        <p:spPr>
          <a:xfrm>
            <a:off x="0" y="4569325"/>
            <a:ext cx="2951750" cy="228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2f092310dc_0_188"/>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296" name="Google Shape;296;g22f092310dc_0_188"/>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297" name="Google Shape;297;g22f092310dc_0_188"/>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SIMULATED ANNEALING</a:t>
            </a:r>
            <a:endParaRPr b="1" i="0" sz="3000" u="none" cap="none" strike="noStrike">
              <a:solidFill>
                <a:srgbClr val="2F5496"/>
              </a:solidFill>
              <a:latin typeface="Bodoni"/>
              <a:ea typeface="Bodoni"/>
              <a:cs typeface="Bodoni"/>
              <a:sym typeface="Bodoni"/>
            </a:endParaRPr>
          </a:p>
        </p:txBody>
      </p:sp>
      <p:sp>
        <p:nvSpPr>
          <p:cNvPr id="298" name="Google Shape;298;g22f092310dc_0_188"/>
          <p:cNvSpPr txBox="1"/>
          <p:nvPr/>
        </p:nvSpPr>
        <p:spPr>
          <a:xfrm>
            <a:off x="4681625" y="1221825"/>
            <a:ext cx="7375800" cy="55593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Simulated Annealing (SA) là một thuật toán tối ưu hóa đặc biệt, là sự kết hợp giữa thuật toán Hill Climbing và cơ chế giảm nhiệt và được sử dụng để giải quyết các bài toán tối ưu hóa với không gian tìm kiếm lớn và hàm mục tiêu phức tạp. </a:t>
            </a:r>
            <a:endParaRPr b="0" i="0" sz="2000" u="none" cap="none" strike="noStrike">
              <a:solidFill>
                <a:srgbClr val="2F5496"/>
              </a:solidFill>
              <a:latin typeface="Candara"/>
              <a:ea typeface="Candara"/>
              <a:cs typeface="Candara"/>
              <a:sym typeface="Candara"/>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Các khái niệm quan trọng:</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Hàm mục tiêu (Objective function)</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Giải pháp (Solution)</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Vùng lân cận (Neighborhood)</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Quá trình làm mát (Annealing process)</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Biến nhiệt độ (Temperature)</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Hàm giảm nhiệt độ (Cooling Schedule)</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Hệ số giảm nhiệt (Cooling rate)</a:t>
            </a:r>
            <a:endParaRPr b="0" i="0" sz="2000" u="none" cap="none" strike="noStrike">
              <a:solidFill>
                <a:srgbClr val="2F5496"/>
              </a:solidFill>
              <a:latin typeface="Candara"/>
              <a:ea typeface="Candara"/>
              <a:cs typeface="Candara"/>
              <a:sym typeface="Candara"/>
            </a:endParaRPr>
          </a:p>
        </p:txBody>
      </p:sp>
      <p:pic>
        <p:nvPicPr>
          <p:cNvPr id="299" name="Google Shape;299;g22f092310dc_0_188"/>
          <p:cNvPicPr preferRelativeResize="0"/>
          <p:nvPr/>
        </p:nvPicPr>
        <p:blipFill rotWithShape="1">
          <a:blip r:embed="rId3">
            <a:alphaModFix/>
          </a:blip>
          <a:srcRect b="0" l="0" r="0" t="0"/>
          <a:stretch/>
        </p:blipFill>
        <p:spPr>
          <a:xfrm>
            <a:off x="187400" y="1612775"/>
            <a:ext cx="4360850" cy="4635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2f092310dc_0_195"/>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305" name="Google Shape;305;g22f092310dc_0_195"/>
          <p:cNvSpPr/>
          <p:nvPr/>
        </p:nvSpPr>
        <p:spPr>
          <a:xfrm>
            <a:off x="0" y="25"/>
            <a:ext cx="12192000" cy="11313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PHƯƠNG</a:t>
            </a:r>
            <a:endParaRPr b="1" i="0" sz="3000" u="none" cap="none" strike="noStrike">
              <a:solidFill>
                <a:srgbClr val="2F5496"/>
              </a:solidFill>
              <a:latin typeface="Bodoni"/>
              <a:ea typeface="Bodoni"/>
              <a:cs typeface="Bodoni"/>
              <a:sym typeface="Bodon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PHÁP</a:t>
            </a:r>
            <a:endParaRPr b="1" i="0" sz="3000" u="none" cap="none" strike="noStrike">
              <a:solidFill>
                <a:srgbClr val="2F5496"/>
              </a:solidFill>
              <a:latin typeface="Bodoni"/>
              <a:ea typeface="Bodoni"/>
              <a:cs typeface="Bodoni"/>
              <a:sym typeface="Bodoni"/>
            </a:endParaRPr>
          </a:p>
        </p:txBody>
      </p:sp>
      <p:sp>
        <p:nvSpPr>
          <p:cNvPr id="306" name="Google Shape;306;g22f092310dc_0_195"/>
          <p:cNvSpPr/>
          <p:nvPr/>
        </p:nvSpPr>
        <p:spPr>
          <a:xfrm>
            <a:off x="2008800" y="152738"/>
            <a:ext cx="7433100" cy="825876"/>
          </a:xfrm>
          <a:prstGeom prst="flowChartTerminator">
            <a:avLst/>
          </a:prstGeom>
          <a:solidFill>
            <a:srgbClr val="D8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ƯU ĐIỂM - NHƯỢC ĐIỂM</a:t>
            </a:r>
            <a:endParaRPr b="1" i="0" sz="3000" u="none" cap="none" strike="noStrike">
              <a:solidFill>
                <a:srgbClr val="2F5496"/>
              </a:solidFill>
              <a:latin typeface="Bodoni"/>
              <a:ea typeface="Bodoni"/>
              <a:cs typeface="Bodoni"/>
              <a:sym typeface="Bodoni"/>
            </a:endParaRPr>
          </a:p>
        </p:txBody>
      </p:sp>
      <p:graphicFrame>
        <p:nvGraphicFramePr>
          <p:cNvPr id="307" name="Google Shape;307;g22f092310dc_0_195"/>
          <p:cNvGraphicFramePr/>
          <p:nvPr/>
        </p:nvGraphicFramePr>
        <p:xfrm>
          <a:off x="535100" y="1248450"/>
          <a:ext cx="3000000" cy="3000000"/>
        </p:xfrm>
        <a:graphic>
          <a:graphicData uri="http://schemas.openxmlformats.org/drawingml/2006/table">
            <a:tbl>
              <a:tblPr>
                <a:noFill/>
                <a:tableStyleId>{1BC8F364-0103-44E8-B5E7-CB4C020E449F}</a:tableStyleId>
              </a:tblPr>
              <a:tblGrid>
                <a:gridCol w="1230750"/>
                <a:gridCol w="2830975"/>
                <a:gridCol w="2852950"/>
                <a:gridCol w="3789725"/>
              </a:tblGrid>
              <a:tr h="57585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RANDOM HEURISTIC</a:t>
                      </a:r>
                      <a:endParaRPr b="1"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LOCAL SEARCH</a:t>
                      </a:r>
                      <a:endParaRPr b="1"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SIMULATED ANNEALING</a:t>
                      </a:r>
                      <a:endParaRPr b="1"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844225">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ƯU ĐIỂM</a:t>
                      </a:r>
                      <a:endParaRPr b="1"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Đơn giản và dễ triển khai</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Tạo ra các lời giải xấp xỉ</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Tính ngẫu nhiên</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Đơn giản và dễ triển khai</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Hiệu quả trong tìm kiếm cục bộ</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Tính linh hoạt</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Khả năng tránh các tối ưu cục bộ</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Dễ dàng tùy chỉnh và tối ưu hóa</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Khả năng áp dụng cho nhiều loại bài toán</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844225">
                <a:tc>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rgbClr val="2F5496"/>
                          </a:solidFill>
                          <a:latin typeface="Candara"/>
                          <a:ea typeface="Candara"/>
                          <a:cs typeface="Candara"/>
                          <a:sym typeface="Candara"/>
                        </a:rPr>
                        <a:t>NHƯỢC ĐIỂM</a:t>
                      </a:r>
                      <a:endParaRPr b="1"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Không đảm bảo tính tối ưu</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Hiệu suất phụ thuộc vào số lượng lời giải tạo ra</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Thiếu khả năng mở rộng</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Rơi vào cực tiểu cục bộ</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Phụ thuộc vào lời giải ban đầu</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Lựa chọn tham số quan trọng</a:t>
                      </a:r>
                      <a:endParaRPr sz="2000" u="none" cap="none" strike="noStrike">
                        <a:solidFill>
                          <a:srgbClr val="2F5496"/>
                        </a:solidFill>
                        <a:latin typeface="Candara"/>
                        <a:ea typeface="Candara"/>
                        <a:cs typeface="Candara"/>
                        <a:sym typeface="Candara"/>
                      </a:endParaRPr>
                    </a:p>
                    <a:p>
                      <a:pPr indent="-355600" lvl="0" marL="457200" marR="0" rtl="0" algn="l">
                        <a:lnSpc>
                          <a:spcPct val="100000"/>
                        </a:lnSpc>
                        <a:spcBef>
                          <a:spcPts val="0"/>
                        </a:spcBef>
                        <a:spcAft>
                          <a:spcPts val="0"/>
                        </a:spcAft>
                        <a:buClr>
                          <a:srgbClr val="2F5496"/>
                        </a:buClr>
                        <a:buSzPts val="2000"/>
                        <a:buFont typeface="Candara"/>
                        <a:buChar char="●"/>
                      </a:pPr>
                      <a:r>
                        <a:rPr lang="en-US" sz="2000" u="none" cap="none" strike="noStrike">
                          <a:solidFill>
                            <a:srgbClr val="2F5496"/>
                          </a:solidFill>
                          <a:latin typeface="Candara"/>
                          <a:ea typeface="Candara"/>
                          <a:cs typeface="Candara"/>
                          <a:sym typeface="Candara"/>
                        </a:rPr>
                        <a:t>Khó khăn trong việc xây dựng các cấu trúc lân cận, sẽ ảnh hưởng tới hiệu suất của mô hình</a:t>
                      </a:r>
                      <a:endParaRPr sz="2000" u="none" cap="none" strike="noStrike">
                        <a:solidFill>
                          <a:srgbClr val="2F5496"/>
                        </a:solidFill>
                        <a:latin typeface="Candara"/>
                        <a:ea typeface="Candara"/>
                        <a:cs typeface="Candara"/>
                        <a:sym typeface="Candara"/>
                      </a:endParaRPr>
                    </a:p>
                  </a:txBody>
                  <a:tcPr marT="91425" marB="91425" marR="91425" marL="91425">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p:nvPr/>
        </p:nvSpPr>
        <p:spPr>
          <a:xfrm>
            <a:off x="2746120" y="4336320"/>
            <a:ext cx="2601725" cy="2352602"/>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98" name="Google Shape;98;p2"/>
          <p:cNvSpPr/>
          <p:nvPr/>
        </p:nvSpPr>
        <p:spPr>
          <a:xfrm>
            <a:off x="7175306" y="4336320"/>
            <a:ext cx="2601725" cy="2352602"/>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99" name="Google Shape;99;p2"/>
          <p:cNvSpPr/>
          <p:nvPr/>
        </p:nvSpPr>
        <p:spPr>
          <a:xfrm>
            <a:off x="8807195" y="1623716"/>
            <a:ext cx="2601600" cy="2352600"/>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00" name="Google Shape;100;p2"/>
          <p:cNvSpPr/>
          <p:nvPr/>
        </p:nvSpPr>
        <p:spPr>
          <a:xfrm>
            <a:off x="767209" y="1623717"/>
            <a:ext cx="2601725" cy="2352602"/>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01" name="Google Shape;101;p2"/>
          <p:cNvSpPr txBox="1"/>
          <p:nvPr>
            <p:ph type="title"/>
          </p:nvPr>
        </p:nvSpPr>
        <p:spPr>
          <a:xfrm>
            <a:off x="1540764" y="132291"/>
            <a:ext cx="9107424" cy="97697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F5496"/>
              </a:buClr>
              <a:buSzPct val="100000"/>
              <a:buFont typeface="Bodoni"/>
              <a:buNone/>
            </a:pPr>
            <a:r>
              <a:rPr b="1" lang="en-US" sz="5200">
                <a:solidFill>
                  <a:srgbClr val="2F5496"/>
                </a:solidFill>
                <a:latin typeface="Bodoni"/>
                <a:ea typeface="Bodoni"/>
                <a:cs typeface="Bodoni"/>
                <a:sym typeface="Bodoni"/>
              </a:rPr>
              <a:t>GIỚI THIỆU THÀNH VIÊN NHÓM</a:t>
            </a:r>
            <a:endParaRPr/>
          </a:p>
        </p:txBody>
      </p:sp>
      <p:pic>
        <p:nvPicPr>
          <p:cNvPr descr="A person in a suit&#10;&#10;Description automatically generated with medium confidence" id="102" name="Google Shape;102;p2"/>
          <p:cNvPicPr preferRelativeResize="0"/>
          <p:nvPr/>
        </p:nvPicPr>
        <p:blipFill rotWithShape="1">
          <a:blip r:embed="rId3">
            <a:alphaModFix/>
          </a:blip>
          <a:srcRect b="38889" l="26136" r="18678" t="0"/>
          <a:stretch/>
        </p:blipFill>
        <p:spPr>
          <a:xfrm>
            <a:off x="1294638" y="1020869"/>
            <a:ext cx="1564640" cy="1721104"/>
          </a:xfrm>
          <a:prstGeom prst="ellipse">
            <a:avLst/>
          </a:prstGeom>
          <a:noFill/>
          <a:ln>
            <a:noFill/>
          </a:ln>
        </p:spPr>
      </p:pic>
      <p:pic>
        <p:nvPicPr>
          <p:cNvPr descr="A person in a suit&#10;&#10;Description automatically generated with medium confidence" id="103" name="Google Shape;103;p2"/>
          <p:cNvPicPr preferRelativeResize="0"/>
          <p:nvPr/>
        </p:nvPicPr>
        <p:blipFill rotWithShape="1">
          <a:blip r:embed="rId3">
            <a:alphaModFix/>
          </a:blip>
          <a:srcRect b="38890" l="26135" r="18679" t="0"/>
          <a:stretch/>
        </p:blipFill>
        <p:spPr>
          <a:xfrm>
            <a:off x="9329674" y="1020869"/>
            <a:ext cx="1564500" cy="1721100"/>
          </a:xfrm>
          <a:prstGeom prst="ellipse">
            <a:avLst/>
          </a:prstGeom>
          <a:noFill/>
          <a:ln>
            <a:noFill/>
          </a:ln>
        </p:spPr>
      </p:pic>
      <p:sp>
        <p:nvSpPr>
          <p:cNvPr id="104" name="Google Shape;104;p2"/>
          <p:cNvSpPr txBox="1"/>
          <p:nvPr/>
        </p:nvSpPr>
        <p:spPr>
          <a:xfrm>
            <a:off x="445813" y="2741975"/>
            <a:ext cx="32445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F5496"/>
              </a:buClr>
              <a:buSzPts val="2500"/>
              <a:buFont typeface="Candara"/>
              <a:buNone/>
            </a:pPr>
            <a:r>
              <a:rPr b="1" i="0" lang="en-US" sz="2500" u="none" cap="none" strike="noStrike">
                <a:solidFill>
                  <a:srgbClr val="2F5496"/>
                </a:solidFill>
                <a:latin typeface="Candara"/>
                <a:ea typeface="Candara"/>
                <a:cs typeface="Candara"/>
                <a:sym typeface="Candara"/>
              </a:rPr>
              <a:t>Lê Ngọc Mỹ Trang</a:t>
            </a:r>
            <a:endParaRPr b="1" i="0" sz="25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2F5496"/>
              </a:buClr>
              <a:buSzPts val="2500"/>
              <a:buFont typeface="Candara"/>
              <a:buNone/>
            </a:pPr>
            <a:r>
              <a:rPr b="1" i="0" lang="en-US" sz="2500" u="none" cap="none" strike="noStrike">
                <a:solidFill>
                  <a:srgbClr val="2F5496"/>
                </a:solidFill>
                <a:latin typeface="Candara"/>
                <a:ea typeface="Candara"/>
                <a:cs typeface="Candara"/>
                <a:sym typeface="Candara"/>
              </a:rPr>
              <a:t>20520817</a:t>
            </a:r>
            <a:endParaRPr b="0" i="0" sz="1400" u="none" cap="none" strike="noStrike">
              <a:solidFill>
                <a:srgbClr val="000000"/>
              </a:solidFill>
              <a:latin typeface="Arial"/>
              <a:ea typeface="Arial"/>
              <a:cs typeface="Arial"/>
              <a:sym typeface="Arial"/>
            </a:endParaRPr>
          </a:p>
        </p:txBody>
      </p:sp>
      <p:sp>
        <p:nvSpPr>
          <p:cNvPr id="105" name="Google Shape;105;p2"/>
          <p:cNvSpPr txBox="1"/>
          <p:nvPr/>
        </p:nvSpPr>
        <p:spPr>
          <a:xfrm>
            <a:off x="8862314" y="2702265"/>
            <a:ext cx="24993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F5496"/>
              </a:buClr>
              <a:buSzPts val="2500"/>
              <a:buFont typeface="Candara"/>
              <a:buNone/>
            </a:pPr>
            <a:r>
              <a:rPr b="1" i="0" lang="en-US" sz="2500" u="none" cap="none" strike="noStrike">
                <a:solidFill>
                  <a:srgbClr val="2F5496"/>
                </a:solidFill>
                <a:latin typeface="Candara"/>
                <a:ea typeface="Candara"/>
                <a:cs typeface="Candara"/>
                <a:sym typeface="Candara"/>
              </a:rPr>
              <a:t>Lê Minh  20521599</a:t>
            </a:r>
            <a:endParaRPr b="0" i="0" sz="1400" u="none" cap="none" strike="noStrike">
              <a:solidFill>
                <a:srgbClr val="000000"/>
              </a:solidFill>
              <a:latin typeface="Arial"/>
              <a:ea typeface="Arial"/>
              <a:cs typeface="Arial"/>
              <a:sym typeface="Arial"/>
            </a:endParaRPr>
          </a:p>
        </p:txBody>
      </p:sp>
      <p:pic>
        <p:nvPicPr>
          <p:cNvPr descr="A person in a suit&#10;&#10;Description automatically generated with medium confidence" id="106" name="Google Shape;106;p2"/>
          <p:cNvPicPr preferRelativeResize="0"/>
          <p:nvPr/>
        </p:nvPicPr>
        <p:blipFill rotWithShape="1">
          <a:blip r:embed="rId3">
            <a:alphaModFix/>
          </a:blip>
          <a:srcRect b="38889" l="26136" r="18678" t="0"/>
          <a:stretch/>
        </p:blipFill>
        <p:spPr>
          <a:xfrm>
            <a:off x="3280156" y="3719131"/>
            <a:ext cx="1564640" cy="1721104"/>
          </a:xfrm>
          <a:prstGeom prst="ellipse">
            <a:avLst/>
          </a:prstGeom>
          <a:noFill/>
          <a:ln>
            <a:noFill/>
          </a:ln>
        </p:spPr>
      </p:pic>
      <p:pic>
        <p:nvPicPr>
          <p:cNvPr descr="A person in a suit&#10;&#10;Description automatically generated with medium confidence" id="107" name="Google Shape;107;p2"/>
          <p:cNvPicPr preferRelativeResize="0"/>
          <p:nvPr/>
        </p:nvPicPr>
        <p:blipFill rotWithShape="1">
          <a:blip r:embed="rId3">
            <a:alphaModFix/>
          </a:blip>
          <a:srcRect b="38889" l="26136" r="18678" t="0"/>
          <a:stretch/>
        </p:blipFill>
        <p:spPr>
          <a:xfrm>
            <a:off x="7728711" y="3719131"/>
            <a:ext cx="1564640" cy="1721104"/>
          </a:xfrm>
          <a:prstGeom prst="ellipse">
            <a:avLst/>
          </a:prstGeom>
          <a:noFill/>
          <a:ln>
            <a:noFill/>
          </a:ln>
        </p:spPr>
      </p:pic>
      <p:sp>
        <p:nvSpPr>
          <p:cNvPr id="108" name="Google Shape;108;p2"/>
          <p:cNvSpPr txBox="1"/>
          <p:nvPr/>
        </p:nvSpPr>
        <p:spPr>
          <a:xfrm>
            <a:off x="2812796" y="5428275"/>
            <a:ext cx="24993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F5496"/>
              </a:buClr>
              <a:buSzPts val="2500"/>
              <a:buFont typeface="Candara"/>
              <a:buNone/>
            </a:pPr>
            <a:r>
              <a:rPr b="1" i="0" lang="en-US" sz="2500" u="none" cap="none" strike="noStrike">
                <a:solidFill>
                  <a:srgbClr val="2F5496"/>
                </a:solidFill>
                <a:latin typeface="Candara"/>
                <a:ea typeface="Candara"/>
                <a:cs typeface="Candara"/>
                <a:sym typeface="Candara"/>
              </a:rPr>
              <a:t>Nguyễn Thế Vinh  20520862</a:t>
            </a:r>
            <a:endParaRPr b="0" i="0" sz="1400" u="none" cap="none" strike="noStrike">
              <a:solidFill>
                <a:srgbClr val="000000"/>
              </a:solidFill>
              <a:latin typeface="Arial"/>
              <a:ea typeface="Arial"/>
              <a:cs typeface="Arial"/>
              <a:sym typeface="Arial"/>
            </a:endParaRPr>
          </a:p>
        </p:txBody>
      </p:sp>
      <p:sp>
        <p:nvSpPr>
          <p:cNvPr id="109" name="Google Shape;109;p2"/>
          <p:cNvSpPr txBox="1"/>
          <p:nvPr/>
        </p:nvSpPr>
        <p:spPr>
          <a:xfrm>
            <a:off x="7261351" y="5428275"/>
            <a:ext cx="24993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F5496"/>
              </a:buClr>
              <a:buSzPts val="2500"/>
              <a:buFont typeface="Candara"/>
              <a:buNone/>
            </a:pPr>
            <a:r>
              <a:rPr b="1" i="0" lang="en-US" sz="2500" u="none" cap="none" strike="noStrike">
                <a:solidFill>
                  <a:srgbClr val="2F5496"/>
                </a:solidFill>
                <a:latin typeface="Candara"/>
                <a:ea typeface="Candara"/>
                <a:cs typeface="Candara"/>
                <a:sym typeface="Candara"/>
              </a:rPr>
              <a:t>Chu Kim Chí  20521129</a:t>
            </a:r>
            <a:endParaRPr b="0" i="0" sz="1400" u="none" cap="none" strike="noStrike">
              <a:solidFill>
                <a:srgbClr val="000000"/>
              </a:solidFill>
              <a:latin typeface="Arial"/>
              <a:ea typeface="Arial"/>
              <a:cs typeface="Arial"/>
              <a:sym typeface="Arial"/>
            </a:endParaRPr>
          </a:p>
        </p:txBody>
      </p:sp>
      <p:sp>
        <p:nvSpPr>
          <p:cNvPr id="110" name="Google Shape;110;p2"/>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3"/>
          <p:cNvPicPr preferRelativeResize="0"/>
          <p:nvPr/>
        </p:nvPicPr>
        <p:blipFill rotWithShape="1">
          <a:blip r:embed="rId3">
            <a:alphaModFix/>
          </a:blip>
          <a:srcRect b="0" l="0" r="0" t="0"/>
          <a:stretch/>
        </p:blipFill>
        <p:spPr>
          <a:xfrm>
            <a:off x="0" y="2035500"/>
            <a:ext cx="8558474" cy="4822500"/>
          </a:xfrm>
          <a:prstGeom prst="rect">
            <a:avLst/>
          </a:prstGeom>
          <a:noFill/>
          <a:ln>
            <a:noFill/>
          </a:ln>
        </p:spPr>
      </p:pic>
      <p:sp>
        <p:nvSpPr>
          <p:cNvPr id="313" name="Google Shape;313;p13"/>
          <p:cNvSpPr/>
          <p:nvPr>
            <p:ph idx="12" type="sldNum"/>
          </p:nvPr>
        </p:nvSpPr>
        <p:spPr>
          <a:xfrm>
            <a:off x="11213493" y="5937395"/>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314" name="Google Shape;314;p13"/>
          <p:cNvSpPr/>
          <p:nvPr/>
        </p:nvSpPr>
        <p:spPr>
          <a:xfrm>
            <a:off x="1890750" y="170250"/>
            <a:ext cx="8436000" cy="8178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KẾT                QUẢ</a:t>
            </a:r>
            <a:endParaRPr b="0" i="0" sz="1400" u="none" cap="none" strike="noStrike">
              <a:solidFill>
                <a:srgbClr val="000000"/>
              </a:solidFill>
              <a:latin typeface="Arial"/>
              <a:ea typeface="Arial"/>
              <a:cs typeface="Arial"/>
              <a:sym typeface="Arial"/>
            </a:endParaRPr>
          </a:p>
        </p:txBody>
      </p:sp>
      <p:sp>
        <p:nvSpPr>
          <p:cNvPr id="315" name="Google Shape;315;p13"/>
          <p:cNvSpPr/>
          <p:nvPr/>
        </p:nvSpPr>
        <p:spPr>
          <a:xfrm>
            <a:off x="5470200" y="0"/>
            <a:ext cx="1251600" cy="114060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V</a:t>
            </a:r>
            <a:endParaRPr b="0" i="0" sz="1400" u="none" cap="none" strike="noStrike">
              <a:solidFill>
                <a:srgbClr val="000000"/>
              </a:solidFill>
              <a:latin typeface="Arial"/>
              <a:ea typeface="Arial"/>
              <a:cs typeface="Arial"/>
              <a:sym typeface="Arial"/>
            </a:endParaRPr>
          </a:p>
        </p:txBody>
      </p:sp>
      <p:sp>
        <p:nvSpPr>
          <p:cNvPr id="316" name="Google Shape;316;p13"/>
          <p:cNvSpPr txBox="1"/>
          <p:nvPr/>
        </p:nvSpPr>
        <p:spPr>
          <a:xfrm>
            <a:off x="5767100" y="1221825"/>
            <a:ext cx="6290400" cy="39036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Công thức đánh giá:</a:t>
            </a:r>
            <a:endParaRPr b="0" i="0" sz="2000" u="none" cap="none" strike="noStrike">
              <a:solidFill>
                <a:srgbClr val="2F5496"/>
              </a:solidFill>
              <a:latin typeface="Candara"/>
              <a:ea typeface="Candara"/>
              <a:cs typeface="Candara"/>
              <a:sym typeface="Candara"/>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2F5496"/>
              </a:solidFill>
              <a:latin typeface="Candara"/>
              <a:ea typeface="Candara"/>
              <a:cs typeface="Candara"/>
              <a:sym typeface="Candara"/>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2F5496"/>
                </a:solidFill>
                <a:latin typeface="Candara"/>
                <a:ea typeface="Candara"/>
                <a:cs typeface="Candara"/>
                <a:sym typeface="Candara"/>
              </a:rPr>
              <a:t>trong đó: </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R là số lần chạy độc lập (R = 20 khi cách tiếp cận mang tính ngẫu nhiên và R = 1 nếu ngược lại)</a:t>
            </a:r>
            <a:endParaRPr b="0" i="0" sz="2000" u="none" cap="none" strike="noStrike">
              <a:solidFill>
                <a:srgbClr val="2F5496"/>
              </a:solidFill>
              <a:latin typeface="Candara"/>
              <a:ea typeface="Candara"/>
              <a:cs typeface="Candara"/>
              <a:sym typeface="Candara"/>
            </a:endParaRPr>
          </a:p>
          <a:p>
            <a:pPr indent="-355600" lvl="0" marL="457200" marR="0" rtl="0" algn="just">
              <a:lnSpc>
                <a:spcPct val="150000"/>
              </a:lnSpc>
              <a:spcBef>
                <a:spcPts val="0"/>
              </a:spcBef>
              <a:spcAft>
                <a:spcPts val="0"/>
              </a:spcAft>
              <a:buClr>
                <a:srgbClr val="2F5496"/>
              </a:buClr>
              <a:buSzPts val="2000"/>
              <a:buFont typeface="Candara"/>
              <a:buChar char="●"/>
            </a:pPr>
            <a:r>
              <a:rPr b="0" i="0" lang="en-US" sz="2000" u="none" cap="none" strike="noStrike">
                <a:solidFill>
                  <a:srgbClr val="2F5496"/>
                </a:solidFill>
                <a:latin typeface="Candara"/>
                <a:ea typeface="Candara"/>
                <a:cs typeface="Candara"/>
                <a:sym typeface="Candara"/>
              </a:rPr>
              <a:t>Pi là lời giải tốt nhất tìm được trong lần chạy thứ i</a:t>
            </a:r>
            <a:endParaRPr b="0" i="0" sz="2000" u="none" cap="none" strike="noStrike">
              <a:solidFill>
                <a:srgbClr val="2F5496"/>
              </a:solidFill>
              <a:latin typeface="Candara"/>
              <a:ea typeface="Candara"/>
              <a:cs typeface="Candara"/>
              <a:sym typeface="Candara"/>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2F5496"/>
              </a:solidFill>
              <a:latin typeface="Candara"/>
              <a:ea typeface="Candara"/>
              <a:cs typeface="Candara"/>
              <a:sym typeface="Candara"/>
            </a:endParaRPr>
          </a:p>
        </p:txBody>
      </p:sp>
      <p:pic>
        <p:nvPicPr>
          <p:cNvPr id="317" name="Google Shape;317;p13"/>
          <p:cNvPicPr preferRelativeResize="0"/>
          <p:nvPr/>
        </p:nvPicPr>
        <p:blipFill>
          <a:blip r:embed="rId4">
            <a:alphaModFix/>
          </a:blip>
          <a:stretch>
            <a:fillRect/>
          </a:stretch>
        </p:blipFill>
        <p:spPr>
          <a:xfrm>
            <a:off x="8394975" y="1221825"/>
            <a:ext cx="2070300" cy="1073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2f092310dc_0_216"/>
          <p:cNvSpPr/>
          <p:nvPr>
            <p:ph idx="12" type="sldNum"/>
          </p:nvPr>
        </p:nvSpPr>
        <p:spPr>
          <a:xfrm>
            <a:off x="11066443" y="-210755"/>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graphicFrame>
        <p:nvGraphicFramePr>
          <p:cNvPr id="323" name="Google Shape;323;g22f092310dc_0_216"/>
          <p:cNvGraphicFramePr/>
          <p:nvPr/>
        </p:nvGraphicFramePr>
        <p:xfrm>
          <a:off x="53463" y="546100"/>
          <a:ext cx="3000000" cy="3000000"/>
        </p:xfrm>
        <a:graphic>
          <a:graphicData uri="http://schemas.openxmlformats.org/drawingml/2006/table">
            <a:tbl>
              <a:tblPr>
                <a:noFill/>
                <a:tableStyleId>{1392AAE7-89CF-44F7-8ACE-3309C3E79B7C}</a:tableStyleId>
              </a:tblPr>
              <a:tblGrid>
                <a:gridCol w="1221050"/>
                <a:gridCol w="888775"/>
                <a:gridCol w="781850"/>
                <a:gridCol w="1022475"/>
                <a:gridCol w="808575"/>
                <a:gridCol w="915525"/>
                <a:gridCol w="1009100"/>
                <a:gridCol w="969000"/>
                <a:gridCol w="768475"/>
                <a:gridCol w="915525"/>
                <a:gridCol w="1022475"/>
                <a:gridCol w="942250"/>
                <a:gridCol w="781850"/>
              </a:tblGrid>
              <a:tr h="292100">
                <a:tc rowSpan="2">
                  <a:txBody>
                    <a:bodyPr/>
                    <a:lstStyle/>
                    <a:p>
                      <a:pPr indent="0" lvl="0" marL="0" marR="0" rtl="0" algn="ctr">
                        <a:lnSpc>
                          <a:spcPct val="100000"/>
                        </a:lnSpc>
                        <a:spcBef>
                          <a:spcPts val="0"/>
                        </a:spcBef>
                        <a:spcAft>
                          <a:spcPts val="0"/>
                        </a:spcAft>
                        <a:buClr>
                          <a:srgbClr val="000000"/>
                        </a:buClr>
                        <a:buSzPts val="1500"/>
                        <a:buFont typeface="Arial"/>
                        <a:buNone/>
                      </a:pPr>
                      <a:r>
                        <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Random heuristic</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hMerge="1"/>
                <a:tc hMerge="1"/>
                <a:tc hMerge="1"/>
                <a:tc gridSpan="4">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Random heuristic + Simulated Annealing</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hMerge="1"/>
                <a:tc hMerge="1"/>
                <a:tc hMerge="1"/>
                <a:tc gridSpan="4">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Random heuristic + LocalSearch</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hMerge="1"/>
                <a:tc hMerge="1"/>
                <a:tc hMerge="1"/>
              </a:tr>
              <a:tr h="292100">
                <a:tc vMerge="1"/>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Min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Max</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Mean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stdev</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Min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Max</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Mean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stdev</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Min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Max</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Mean</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stdev</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E-n22-k4</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554.6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645.5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606.2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22.96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270.9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372.5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334.5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24.0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554.6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645.5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606.2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22.96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E-n23-k3</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972.2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1050.2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1014.6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22.75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477.7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669.9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589.8</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52.1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972.2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1050.2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1014.6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22.75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E-n30-k3</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1012.9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1134.4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1080.1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39.64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632.6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857.3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752.5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51.5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1012.9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1134.4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1080.1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39.64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E-n33-k4</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1299.3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1366.4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1334.9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21.87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795.2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923.1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877.2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37.3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1299.3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1366.4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1334.9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21.87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30415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E-n51-k5</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1451.4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1558.3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1529.1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25.31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1018.1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1106.9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1064.9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24.7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1451.4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1558.3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1529.1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25.31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E-n76-k7</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2559.3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2665.6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2604.3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33.24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1745.8</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1852.7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1797.5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30.0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2559.3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2665.6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2604.3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33.24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E-n101-k8</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3568.3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3698.2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3613.1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44.02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2430.4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2609.2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2566.0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41.9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3568.3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3698.2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3613.1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44.02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X-n143-k7</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76271.1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78131.5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77704.5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627.54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61291.4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63377.5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62366.1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651.6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76271.1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78131.5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77704.5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627.54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X-n214-k11</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59243.3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59504.1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59321.5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122.58</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46226.7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47639.1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46931.2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403.9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59243.3</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59504.1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59321.5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122.58</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X-n351-k40</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99413.7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103387.6</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102281.2</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968.7</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165811.20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rgbClr val="2F5496"/>
                          </a:solidFill>
                        </a:rPr>
                        <a:t>X-n459-k26</a:t>
                      </a:r>
                      <a:endParaRPr b="1"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146576.4</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151983.9</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150125.1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1358.1</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217985.5</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solidFill>
                            <a:srgbClr val="2F5496"/>
                          </a:solidFill>
                        </a:rPr>
                        <a:t>0</a:t>
                      </a:r>
                      <a:endParaRPr sz="1500" u="none" cap="none" strike="noStrike">
                        <a:solidFill>
                          <a:srgbClr val="2F5496"/>
                        </a:solidFill>
                      </a:endParaRPr>
                    </a:p>
                  </a:txBody>
                  <a:tcPr marT="63500" marB="63500" marR="63500" marL="63500">
                    <a:lnL cap="flat" cmpd="sng" w="28575">
                      <a:solidFill>
                        <a:srgbClr val="B3C6E7"/>
                      </a:solidFill>
                      <a:prstDash val="solid"/>
                      <a:round/>
                      <a:headEnd len="sm" w="sm" type="none"/>
                      <a:tailEnd len="sm" w="sm" type="none"/>
                    </a:lnL>
                    <a:lnR cap="flat" cmpd="sng" w="28575">
                      <a:solidFill>
                        <a:srgbClr val="B3C6E7"/>
                      </a:solidFill>
                      <a:prstDash val="solid"/>
                      <a:round/>
                      <a:headEnd len="sm" w="sm" type="none"/>
                      <a:tailEnd len="sm" w="sm" type="none"/>
                    </a:lnR>
                    <a:lnT cap="flat" cmpd="sng" w="28575">
                      <a:solidFill>
                        <a:srgbClr val="B3C6E7"/>
                      </a:solidFill>
                      <a:prstDash val="solid"/>
                      <a:round/>
                      <a:headEnd len="sm" w="sm" type="none"/>
                      <a:tailEnd len="sm" w="sm" type="none"/>
                    </a:lnT>
                    <a:lnB cap="flat" cmpd="sng" w="28575">
                      <a:solidFill>
                        <a:srgbClr val="B3C6E7"/>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2f0ac80969_0_42"/>
          <p:cNvSpPr/>
          <p:nvPr/>
        </p:nvSpPr>
        <p:spPr>
          <a:xfrm>
            <a:off x="7476125" y="919150"/>
            <a:ext cx="4715928" cy="3695760"/>
          </a:xfrm>
          <a:prstGeom prst="cloud">
            <a:avLst/>
          </a:prstGeom>
          <a:noFill/>
          <a:ln cap="flat" cmpd="sng" w="2857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22f0ac80969_0_42"/>
          <p:cNvSpPr/>
          <p:nvPr>
            <p:ph idx="12" type="sldNum"/>
          </p:nvPr>
        </p:nvSpPr>
        <p:spPr>
          <a:xfrm>
            <a:off x="11213493" y="5937395"/>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330" name="Google Shape;330;g22f0ac80969_0_42"/>
          <p:cNvSpPr/>
          <p:nvPr/>
        </p:nvSpPr>
        <p:spPr>
          <a:xfrm>
            <a:off x="152400" y="322650"/>
            <a:ext cx="7432800" cy="8178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NHẬN XÉT</a:t>
            </a:r>
            <a:endParaRPr b="0" i="0" sz="1400" u="none" cap="none" strike="noStrike">
              <a:solidFill>
                <a:srgbClr val="000000"/>
              </a:solidFill>
              <a:latin typeface="Arial"/>
              <a:ea typeface="Arial"/>
              <a:cs typeface="Arial"/>
              <a:sym typeface="Arial"/>
            </a:endParaRPr>
          </a:p>
        </p:txBody>
      </p:sp>
      <p:sp>
        <p:nvSpPr>
          <p:cNvPr id="331" name="Google Shape;331;g22f0ac80969_0_42"/>
          <p:cNvSpPr txBox="1"/>
          <p:nvPr/>
        </p:nvSpPr>
        <p:spPr>
          <a:xfrm>
            <a:off x="8279025" y="1786725"/>
            <a:ext cx="3526500" cy="1992000"/>
          </a:xfrm>
          <a:prstGeom prst="rect">
            <a:avLst/>
          </a:prstGeom>
          <a:noFill/>
          <a:ln>
            <a:noFill/>
          </a:ln>
        </p:spPr>
        <p:txBody>
          <a:bodyPr anchorCtr="0" anchor="t" bIns="91425" lIns="91425" spcFirstLastPara="1" rIns="91425" wrap="square" tIns="91425">
            <a:noAutofit/>
          </a:bodyPr>
          <a:lstStyle/>
          <a:p>
            <a:pPr indent="-387350" lvl="0" marL="457200" marR="0" rtl="0" algn="just">
              <a:lnSpc>
                <a:spcPct val="150000"/>
              </a:lnSpc>
              <a:spcBef>
                <a:spcPts val="0"/>
              </a:spcBef>
              <a:spcAft>
                <a:spcPts val="0"/>
              </a:spcAft>
              <a:buClr>
                <a:srgbClr val="2F5496"/>
              </a:buClr>
              <a:buSzPts val="2500"/>
              <a:buFont typeface="Candara"/>
              <a:buChar char="●"/>
            </a:pPr>
            <a:r>
              <a:rPr b="0" i="0" lang="en-US" sz="2500" u="none" cap="none" strike="noStrike">
                <a:solidFill>
                  <a:srgbClr val="2F5496"/>
                </a:solidFill>
                <a:latin typeface="Candara"/>
                <a:ea typeface="Candara"/>
                <a:cs typeface="Candara"/>
                <a:sym typeface="Candara"/>
              </a:rPr>
              <a:t>Kết quả</a:t>
            </a:r>
            <a:endParaRPr b="0" i="0" sz="2500" u="none" cap="none" strike="noStrike">
              <a:solidFill>
                <a:srgbClr val="2F5496"/>
              </a:solidFill>
              <a:latin typeface="Candara"/>
              <a:ea typeface="Candara"/>
              <a:cs typeface="Candara"/>
              <a:sym typeface="Candara"/>
            </a:endParaRPr>
          </a:p>
          <a:p>
            <a:pPr indent="-387350" lvl="0" marL="457200" marR="0" rtl="0" algn="just">
              <a:lnSpc>
                <a:spcPct val="150000"/>
              </a:lnSpc>
              <a:spcBef>
                <a:spcPts val="0"/>
              </a:spcBef>
              <a:spcAft>
                <a:spcPts val="0"/>
              </a:spcAft>
              <a:buClr>
                <a:srgbClr val="2F5496"/>
              </a:buClr>
              <a:buSzPts val="2500"/>
              <a:buFont typeface="Candara"/>
              <a:buChar char="●"/>
            </a:pPr>
            <a:r>
              <a:rPr b="0" i="0" lang="en-US" sz="2500" u="none" cap="none" strike="noStrike">
                <a:solidFill>
                  <a:srgbClr val="2F5496"/>
                </a:solidFill>
                <a:latin typeface="Candara"/>
                <a:ea typeface="Candara"/>
                <a:cs typeface="Candara"/>
                <a:sym typeface="Candara"/>
              </a:rPr>
              <a:t>Thời gian chạy</a:t>
            </a:r>
            <a:endParaRPr b="0" i="0" sz="2500" u="none" cap="none" strike="noStrike">
              <a:solidFill>
                <a:srgbClr val="2F5496"/>
              </a:solidFill>
              <a:latin typeface="Candara"/>
              <a:ea typeface="Candara"/>
              <a:cs typeface="Candara"/>
              <a:sym typeface="Candara"/>
            </a:endParaRPr>
          </a:p>
          <a:p>
            <a:pPr indent="-387350" lvl="0" marL="457200" marR="0" rtl="0" algn="just">
              <a:lnSpc>
                <a:spcPct val="150000"/>
              </a:lnSpc>
              <a:spcBef>
                <a:spcPts val="0"/>
              </a:spcBef>
              <a:spcAft>
                <a:spcPts val="0"/>
              </a:spcAft>
              <a:buClr>
                <a:srgbClr val="2F5496"/>
              </a:buClr>
              <a:buSzPts val="2500"/>
              <a:buFont typeface="Candara"/>
              <a:buChar char="●"/>
            </a:pPr>
            <a:r>
              <a:rPr b="0" i="0" lang="en-US" sz="2500" u="none" cap="none" strike="noStrike">
                <a:solidFill>
                  <a:srgbClr val="2F5496"/>
                </a:solidFill>
                <a:latin typeface="Candara"/>
                <a:ea typeface="Candara"/>
                <a:cs typeface="Candara"/>
                <a:sym typeface="Candara"/>
              </a:rPr>
              <a:t>Chất lượng lời giải</a:t>
            </a:r>
            <a:endParaRPr b="0" i="0" sz="2500" u="none" cap="none" strike="noStrike">
              <a:solidFill>
                <a:srgbClr val="2F5496"/>
              </a:solidFill>
              <a:latin typeface="Candara"/>
              <a:ea typeface="Candara"/>
              <a:cs typeface="Candara"/>
              <a:sym typeface="Candara"/>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2F5496"/>
              </a:solidFill>
              <a:latin typeface="Candara"/>
              <a:ea typeface="Candara"/>
              <a:cs typeface="Candara"/>
              <a:sym typeface="Candara"/>
            </a:endParaRPr>
          </a:p>
        </p:txBody>
      </p:sp>
      <p:pic>
        <p:nvPicPr>
          <p:cNvPr id="332" name="Google Shape;332;g22f0ac80969_0_42"/>
          <p:cNvPicPr preferRelativeResize="0"/>
          <p:nvPr/>
        </p:nvPicPr>
        <p:blipFill rotWithShape="1">
          <a:blip r:embed="rId3">
            <a:alphaModFix/>
          </a:blip>
          <a:srcRect b="0" l="0" r="0" t="0"/>
          <a:stretch/>
        </p:blipFill>
        <p:spPr>
          <a:xfrm>
            <a:off x="152400" y="1140450"/>
            <a:ext cx="7432799" cy="5222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6" name="Shape 336"/>
        <p:cNvGrpSpPr/>
        <p:nvPr/>
      </p:nvGrpSpPr>
      <p:grpSpPr>
        <a:xfrm>
          <a:off x="0" y="0"/>
          <a:ext cx="0" cy="0"/>
          <a:chOff x="0" y="0"/>
          <a:chExt cx="0" cy="0"/>
        </a:xfrm>
      </p:grpSpPr>
      <p:pic>
        <p:nvPicPr>
          <p:cNvPr descr="A picture containing outdoor object, nature, night sky&#10;&#10;Description automatically generated" id="337" name="Google Shape;337;p14"/>
          <p:cNvPicPr preferRelativeResize="0"/>
          <p:nvPr/>
        </p:nvPicPr>
        <p:blipFill rotWithShape="1">
          <a:blip r:embed="rId3">
            <a:alphaModFix/>
          </a:blip>
          <a:srcRect b="0" l="0" r="0" t="19"/>
          <a:stretch/>
        </p:blipFill>
        <p:spPr>
          <a:xfrm>
            <a:off x="0" y="0"/>
            <a:ext cx="12192000" cy="6858000"/>
          </a:xfrm>
          <a:prstGeom prst="rect">
            <a:avLst/>
          </a:prstGeom>
          <a:noFill/>
          <a:ln>
            <a:noFill/>
          </a:ln>
        </p:spPr>
      </p:pic>
      <p:sp>
        <p:nvSpPr>
          <p:cNvPr id="338" name="Google Shape;338;p14"/>
          <p:cNvSpPr/>
          <p:nvPr/>
        </p:nvSpPr>
        <p:spPr>
          <a:xfrm>
            <a:off x="1151138" y="1222899"/>
            <a:ext cx="9889724" cy="4412202"/>
          </a:xfrm>
          <a:prstGeom prst="ellipse">
            <a:avLst/>
          </a:prstGeom>
          <a:solidFill>
            <a:srgbClr val="D8E2F3">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14"/>
          <p:cNvSpPr txBox="1"/>
          <p:nvPr>
            <p:ph type="title"/>
          </p:nvPr>
        </p:nvSpPr>
        <p:spPr>
          <a:xfrm>
            <a:off x="1542288" y="754602"/>
            <a:ext cx="9107424" cy="55396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0000"/>
              <a:buFont typeface="Bodoni"/>
              <a:buNone/>
            </a:pPr>
            <a:r>
              <a:rPr b="1" lang="en-US" sz="8000">
                <a:latin typeface="Bodoni"/>
                <a:ea typeface="Bodoni"/>
                <a:cs typeface="Bodoni"/>
                <a:sym typeface="Bodoni"/>
              </a:rPr>
              <a:t>THANKS FOR YOUR ATTENTION</a:t>
            </a:r>
            <a:endParaRPr sz="8000"/>
          </a:p>
        </p:txBody>
      </p:sp>
      <p:sp>
        <p:nvSpPr>
          <p:cNvPr id="340" name="Google Shape;340;p14"/>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9672320" y="4643120"/>
            <a:ext cx="3149600" cy="3017515"/>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p:nvPr/>
        </p:nvSpPr>
        <p:spPr>
          <a:xfrm>
            <a:off x="10006647" y="4934623"/>
            <a:ext cx="2480945" cy="2434508"/>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txBox="1"/>
          <p:nvPr>
            <p:ph type="title"/>
          </p:nvPr>
        </p:nvSpPr>
        <p:spPr>
          <a:xfrm>
            <a:off x="2674310" y="322031"/>
            <a:ext cx="3609340" cy="1016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F5496"/>
              </a:buClr>
              <a:buSzPts val="5000"/>
              <a:buFont typeface="Bodoni"/>
              <a:buNone/>
            </a:pPr>
            <a:r>
              <a:rPr b="1" lang="en-US" sz="5000">
                <a:solidFill>
                  <a:srgbClr val="2F5496"/>
                </a:solidFill>
                <a:latin typeface="Bodoni"/>
                <a:ea typeface="Bodoni"/>
                <a:cs typeface="Bodoni"/>
                <a:sym typeface="Bodoni"/>
              </a:rPr>
              <a:t>NỘI DUNG</a:t>
            </a:r>
            <a:endParaRPr/>
          </a:p>
        </p:txBody>
      </p:sp>
      <p:cxnSp>
        <p:nvCxnSpPr>
          <p:cNvPr id="118" name="Google Shape;118;p3"/>
          <p:cNvCxnSpPr/>
          <p:nvPr/>
        </p:nvCxnSpPr>
        <p:spPr>
          <a:xfrm>
            <a:off x="944880" y="3896360"/>
            <a:ext cx="10302240" cy="0"/>
          </a:xfrm>
          <a:prstGeom prst="straightConnector1">
            <a:avLst/>
          </a:prstGeom>
          <a:noFill/>
          <a:ln cap="flat" cmpd="sng" w="57150">
            <a:solidFill>
              <a:srgbClr val="323F4F"/>
            </a:solidFill>
            <a:prstDash val="solid"/>
            <a:miter lim="800000"/>
            <a:headEnd len="sm" w="sm" type="none"/>
            <a:tailEnd len="med" w="med" type="triangle"/>
          </a:ln>
        </p:spPr>
      </p:cxnSp>
      <p:grpSp>
        <p:nvGrpSpPr>
          <p:cNvPr id="119" name="Google Shape;119;p3"/>
          <p:cNvGrpSpPr/>
          <p:nvPr/>
        </p:nvGrpSpPr>
        <p:grpSpPr>
          <a:xfrm>
            <a:off x="1026160" y="2185035"/>
            <a:ext cx="904240" cy="1711438"/>
            <a:chOff x="1838960" y="1717675"/>
            <a:chExt cx="904240" cy="1711438"/>
          </a:xfrm>
        </p:grpSpPr>
        <p:sp>
          <p:nvSpPr>
            <p:cNvPr id="120" name="Google Shape;120;p3"/>
            <p:cNvSpPr/>
            <p:nvPr/>
          </p:nvSpPr>
          <p:spPr>
            <a:xfrm>
              <a:off x="1838960" y="1717675"/>
              <a:ext cx="904240" cy="853438"/>
            </a:xfrm>
            <a:prstGeom prst="ellipse">
              <a:avLst/>
            </a:prstGeom>
            <a:solidFill>
              <a:schemeClr val="lt1"/>
            </a:solidFill>
            <a:ln cap="flat" cmpd="sng" w="57150">
              <a:solidFill>
                <a:srgbClr val="323F4F"/>
              </a:solidFill>
              <a:prstDash val="solid"/>
              <a:miter lim="800000"/>
              <a:headEnd len="sm" w="sm" type="none"/>
              <a:tailEnd len="sm" w="sm" type="none"/>
            </a:ln>
          </p:spPr>
          <p:txBody>
            <a:bodyPr anchorCtr="1"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3875"/>
                <a:buFont typeface="Arial"/>
                <a:buNone/>
              </a:pPr>
              <a:r>
                <a:rPr b="1" i="0" lang="en-US" sz="3875" u="none" cap="none" strike="noStrike">
                  <a:solidFill>
                    <a:srgbClr val="2F5496"/>
                  </a:solidFill>
                  <a:latin typeface="Candara"/>
                  <a:ea typeface="Candara"/>
                  <a:cs typeface="Candara"/>
                  <a:sym typeface="Candara"/>
                </a:rPr>
                <a:t>I</a:t>
              </a:r>
              <a:endParaRPr b="0" i="0" sz="1400" u="none" cap="none" strike="noStrike">
                <a:solidFill>
                  <a:srgbClr val="000000"/>
                </a:solidFill>
                <a:latin typeface="Arial"/>
                <a:ea typeface="Arial"/>
                <a:cs typeface="Arial"/>
                <a:sym typeface="Arial"/>
              </a:endParaRPr>
            </a:p>
          </p:txBody>
        </p:sp>
        <p:cxnSp>
          <p:nvCxnSpPr>
            <p:cNvPr id="121" name="Google Shape;121;p3"/>
            <p:cNvCxnSpPr>
              <a:stCxn id="120" idx="4"/>
            </p:cNvCxnSpPr>
            <p:nvPr/>
          </p:nvCxnSpPr>
          <p:spPr>
            <a:xfrm>
              <a:off x="2291080" y="2571113"/>
              <a:ext cx="5100" cy="858000"/>
            </a:xfrm>
            <a:prstGeom prst="straightConnector1">
              <a:avLst/>
            </a:prstGeom>
            <a:noFill/>
            <a:ln cap="flat" cmpd="sng" w="57150">
              <a:solidFill>
                <a:srgbClr val="323F4F"/>
              </a:solidFill>
              <a:prstDash val="solid"/>
              <a:miter lim="800000"/>
              <a:headEnd len="sm" w="sm" type="none"/>
              <a:tailEnd len="sm" w="sm" type="none"/>
            </a:ln>
          </p:spPr>
        </p:cxnSp>
      </p:grpSp>
      <p:sp>
        <p:nvSpPr>
          <p:cNvPr id="122" name="Google Shape;122;p3"/>
          <p:cNvSpPr/>
          <p:nvPr/>
        </p:nvSpPr>
        <p:spPr>
          <a:xfrm>
            <a:off x="2956560" y="4752022"/>
            <a:ext cx="904240" cy="853438"/>
          </a:xfrm>
          <a:prstGeom prst="ellipse">
            <a:avLst/>
          </a:prstGeom>
          <a:solidFill>
            <a:schemeClr val="lt1"/>
          </a:solidFill>
          <a:ln cap="flat" cmpd="sng" w="57150">
            <a:solidFill>
              <a:srgbClr val="323F4F"/>
            </a:solidFill>
            <a:prstDash val="solid"/>
            <a:miter lim="800000"/>
            <a:headEnd len="sm" w="sm" type="none"/>
            <a:tailEnd len="sm" w="sm" type="none"/>
          </a:ln>
        </p:spPr>
        <p:txBody>
          <a:bodyPr anchorCtr="1"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3875"/>
              <a:buFont typeface="Arial"/>
              <a:buNone/>
            </a:pPr>
            <a:r>
              <a:rPr b="1" i="0" lang="en-US" sz="3875" u="none" cap="none" strike="noStrike">
                <a:solidFill>
                  <a:srgbClr val="2F5496"/>
                </a:solidFill>
                <a:latin typeface="Candara"/>
                <a:ea typeface="Candara"/>
                <a:cs typeface="Candara"/>
                <a:sym typeface="Candara"/>
              </a:rPr>
              <a:t>II</a:t>
            </a:r>
            <a:endParaRPr b="0" i="0" sz="1400" u="none" cap="none" strike="noStrike">
              <a:solidFill>
                <a:srgbClr val="000000"/>
              </a:solidFill>
              <a:latin typeface="Arial"/>
              <a:ea typeface="Arial"/>
              <a:cs typeface="Arial"/>
              <a:sym typeface="Arial"/>
            </a:endParaRPr>
          </a:p>
        </p:txBody>
      </p:sp>
      <p:cxnSp>
        <p:nvCxnSpPr>
          <p:cNvPr id="123" name="Google Shape;123;p3"/>
          <p:cNvCxnSpPr>
            <a:stCxn id="122" idx="0"/>
          </p:cNvCxnSpPr>
          <p:nvPr/>
        </p:nvCxnSpPr>
        <p:spPr>
          <a:xfrm flipH="1" rot="10800000">
            <a:off x="3408680" y="3894022"/>
            <a:ext cx="5100" cy="858000"/>
          </a:xfrm>
          <a:prstGeom prst="straightConnector1">
            <a:avLst/>
          </a:prstGeom>
          <a:noFill/>
          <a:ln cap="flat" cmpd="sng" w="57150">
            <a:solidFill>
              <a:srgbClr val="323F4F"/>
            </a:solidFill>
            <a:prstDash val="solid"/>
            <a:miter lim="800000"/>
            <a:headEnd len="sm" w="sm" type="none"/>
            <a:tailEnd len="sm" w="sm" type="none"/>
          </a:ln>
        </p:spPr>
      </p:cxnSp>
      <p:grpSp>
        <p:nvGrpSpPr>
          <p:cNvPr id="124" name="Google Shape;124;p3"/>
          <p:cNvGrpSpPr/>
          <p:nvPr/>
        </p:nvGrpSpPr>
        <p:grpSpPr>
          <a:xfrm>
            <a:off x="4881880" y="2182810"/>
            <a:ext cx="904240" cy="1711438"/>
            <a:chOff x="1838960" y="1717675"/>
            <a:chExt cx="904240" cy="1711438"/>
          </a:xfrm>
        </p:grpSpPr>
        <p:sp>
          <p:nvSpPr>
            <p:cNvPr id="125" name="Google Shape;125;p3"/>
            <p:cNvSpPr/>
            <p:nvPr/>
          </p:nvSpPr>
          <p:spPr>
            <a:xfrm>
              <a:off x="1838960" y="1717675"/>
              <a:ext cx="904240" cy="853438"/>
            </a:xfrm>
            <a:prstGeom prst="ellipse">
              <a:avLst/>
            </a:prstGeom>
            <a:solidFill>
              <a:schemeClr val="lt1"/>
            </a:solidFill>
            <a:ln cap="flat" cmpd="sng" w="57150">
              <a:solidFill>
                <a:srgbClr val="323F4F"/>
              </a:solidFill>
              <a:prstDash val="solid"/>
              <a:miter lim="800000"/>
              <a:headEnd len="sm" w="sm" type="none"/>
              <a:tailEnd len="sm" w="sm" type="none"/>
            </a:ln>
          </p:spPr>
          <p:txBody>
            <a:bodyPr anchorCtr="1"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3875"/>
                <a:buFont typeface="Arial"/>
                <a:buNone/>
              </a:pPr>
              <a:r>
                <a:rPr b="1" i="0" lang="en-US" sz="3875" u="none" cap="none" strike="noStrike">
                  <a:solidFill>
                    <a:srgbClr val="2F5496"/>
                  </a:solidFill>
                  <a:latin typeface="Candara"/>
                  <a:ea typeface="Candara"/>
                  <a:cs typeface="Candara"/>
                  <a:sym typeface="Candara"/>
                </a:rPr>
                <a:t>III</a:t>
              </a:r>
              <a:endParaRPr b="0" i="0" sz="1400" u="none" cap="none" strike="noStrike">
                <a:solidFill>
                  <a:srgbClr val="000000"/>
                </a:solidFill>
                <a:latin typeface="Arial"/>
                <a:ea typeface="Arial"/>
                <a:cs typeface="Arial"/>
                <a:sym typeface="Arial"/>
              </a:endParaRPr>
            </a:p>
          </p:txBody>
        </p:sp>
        <p:cxnSp>
          <p:nvCxnSpPr>
            <p:cNvPr id="126" name="Google Shape;126;p3"/>
            <p:cNvCxnSpPr>
              <a:stCxn id="125" idx="4"/>
            </p:cNvCxnSpPr>
            <p:nvPr/>
          </p:nvCxnSpPr>
          <p:spPr>
            <a:xfrm>
              <a:off x="2291080" y="2571113"/>
              <a:ext cx="5100" cy="858000"/>
            </a:xfrm>
            <a:prstGeom prst="straightConnector1">
              <a:avLst/>
            </a:prstGeom>
            <a:noFill/>
            <a:ln cap="flat" cmpd="sng" w="57150">
              <a:solidFill>
                <a:srgbClr val="323F4F"/>
              </a:solidFill>
              <a:prstDash val="solid"/>
              <a:miter lim="800000"/>
              <a:headEnd len="sm" w="sm" type="none"/>
              <a:tailEnd len="sm" w="sm" type="none"/>
            </a:ln>
          </p:spPr>
        </p:cxnSp>
      </p:grpSp>
      <p:sp>
        <p:nvSpPr>
          <p:cNvPr id="127" name="Google Shape;127;p3"/>
          <p:cNvSpPr/>
          <p:nvPr/>
        </p:nvSpPr>
        <p:spPr>
          <a:xfrm>
            <a:off x="6715760" y="4752022"/>
            <a:ext cx="904240" cy="853438"/>
          </a:xfrm>
          <a:prstGeom prst="ellipse">
            <a:avLst/>
          </a:prstGeom>
          <a:solidFill>
            <a:schemeClr val="lt1"/>
          </a:solidFill>
          <a:ln cap="flat" cmpd="sng" w="57150">
            <a:solidFill>
              <a:srgbClr val="323F4F"/>
            </a:solidFill>
            <a:prstDash val="solid"/>
            <a:miter lim="800000"/>
            <a:headEnd len="sm" w="sm" type="none"/>
            <a:tailEnd len="sm" w="sm" type="none"/>
          </a:ln>
        </p:spPr>
        <p:txBody>
          <a:bodyPr anchorCtr="1"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3875"/>
              <a:buFont typeface="Arial"/>
              <a:buNone/>
            </a:pPr>
            <a:r>
              <a:rPr b="1" i="0" lang="en-US" sz="3875" u="none" cap="none" strike="noStrike">
                <a:solidFill>
                  <a:srgbClr val="2F5496"/>
                </a:solidFill>
                <a:latin typeface="Candara"/>
                <a:ea typeface="Candara"/>
                <a:cs typeface="Candara"/>
                <a:sym typeface="Candara"/>
              </a:rPr>
              <a:t>IV</a:t>
            </a:r>
            <a:endParaRPr b="0" i="0" sz="1400" u="none" cap="none" strike="noStrike">
              <a:solidFill>
                <a:srgbClr val="000000"/>
              </a:solidFill>
              <a:latin typeface="Arial"/>
              <a:ea typeface="Arial"/>
              <a:cs typeface="Arial"/>
              <a:sym typeface="Arial"/>
            </a:endParaRPr>
          </a:p>
        </p:txBody>
      </p:sp>
      <p:cxnSp>
        <p:nvCxnSpPr>
          <p:cNvPr id="128" name="Google Shape;128;p3"/>
          <p:cNvCxnSpPr>
            <a:endCxn id="127" idx="0"/>
          </p:cNvCxnSpPr>
          <p:nvPr/>
        </p:nvCxnSpPr>
        <p:spPr>
          <a:xfrm>
            <a:off x="7167880" y="3894022"/>
            <a:ext cx="0" cy="858000"/>
          </a:xfrm>
          <a:prstGeom prst="straightConnector1">
            <a:avLst/>
          </a:prstGeom>
          <a:noFill/>
          <a:ln cap="flat" cmpd="sng" w="57150">
            <a:solidFill>
              <a:srgbClr val="323F4F"/>
            </a:solidFill>
            <a:prstDash val="solid"/>
            <a:miter lim="800000"/>
            <a:headEnd len="sm" w="sm" type="none"/>
            <a:tailEnd len="sm" w="sm" type="none"/>
          </a:ln>
        </p:spPr>
      </p:cxnSp>
      <p:grpSp>
        <p:nvGrpSpPr>
          <p:cNvPr id="129" name="Google Shape;129;p3"/>
          <p:cNvGrpSpPr/>
          <p:nvPr/>
        </p:nvGrpSpPr>
        <p:grpSpPr>
          <a:xfrm>
            <a:off x="8544560" y="2182810"/>
            <a:ext cx="904240" cy="1711438"/>
            <a:chOff x="1838960" y="1717675"/>
            <a:chExt cx="904240" cy="1711438"/>
          </a:xfrm>
        </p:grpSpPr>
        <p:sp>
          <p:nvSpPr>
            <p:cNvPr id="130" name="Google Shape;130;p3"/>
            <p:cNvSpPr/>
            <p:nvPr/>
          </p:nvSpPr>
          <p:spPr>
            <a:xfrm>
              <a:off x="1838960" y="1717675"/>
              <a:ext cx="904240" cy="853438"/>
            </a:xfrm>
            <a:prstGeom prst="ellipse">
              <a:avLst/>
            </a:prstGeom>
            <a:solidFill>
              <a:schemeClr val="lt1"/>
            </a:solidFill>
            <a:ln cap="flat" cmpd="sng" w="57150">
              <a:solidFill>
                <a:srgbClr val="323F4F"/>
              </a:solidFill>
              <a:prstDash val="solid"/>
              <a:miter lim="800000"/>
              <a:headEnd len="sm" w="sm" type="none"/>
              <a:tailEnd len="sm" w="sm" type="none"/>
            </a:ln>
          </p:spPr>
          <p:txBody>
            <a:bodyPr anchorCtr="1"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3875"/>
                <a:buFont typeface="Arial"/>
                <a:buNone/>
              </a:pPr>
              <a:r>
                <a:rPr b="1" i="0" lang="en-US" sz="3875" u="none" cap="none" strike="noStrike">
                  <a:solidFill>
                    <a:srgbClr val="2F5496"/>
                  </a:solidFill>
                  <a:latin typeface="Candara"/>
                  <a:ea typeface="Candara"/>
                  <a:cs typeface="Candara"/>
                  <a:sym typeface="Candara"/>
                </a:rPr>
                <a:t>V</a:t>
              </a:r>
              <a:endParaRPr b="0" i="0" sz="1400" u="none" cap="none" strike="noStrike">
                <a:solidFill>
                  <a:srgbClr val="000000"/>
                </a:solidFill>
                <a:latin typeface="Arial"/>
                <a:ea typeface="Arial"/>
                <a:cs typeface="Arial"/>
                <a:sym typeface="Arial"/>
              </a:endParaRPr>
            </a:p>
          </p:txBody>
        </p:sp>
        <p:cxnSp>
          <p:nvCxnSpPr>
            <p:cNvPr id="131" name="Google Shape;131;p3"/>
            <p:cNvCxnSpPr>
              <a:stCxn id="130" idx="4"/>
            </p:cNvCxnSpPr>
            <p:nvPr/>
          </p:nvCxnSpPr>
          <p:spPr>
            <a:xfrm>
              <a:off x="2291080" y="2571113"/>
              <a:ext cx="5100" cy="858000"/>
            </a:xfrm>
            <a:prstGeom prst="straightConnector1">
              <a:avLst/>
            </a:prstGeom>
            <a:noFill/>
            <a:ln cap="flat" cmpd="sng" w="57150">
              <a:solidFill>
                <a:srgbClr val="323F4F"/>
              </a:solidFill>
              <a:prstDash val="solid"/>
              <a:miter lim="800000"/>
              <a:headEnd len="sm" w="sm" type="none"/>
              <a:tailEnd len="sm" w="sm" type="none"/>
            </a:ln>
          </p:spPr>
        </p:cxnSp>
      </p:grpSp>
      <p:sp>
        <p:nvSpPr>
          <p:cNvPr id="132" name="Google Shape;132;p3"/>
          <p:cNvSpPr txBox="1"/>
          <p:nvPr/>
        </p:nvSpPr>
        <p:spPr>
          <a:xfrm>
            <a:off x="1930400" y="2186768"/>
            <a:ext cx="249936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
              <a:buFont typeface="Candara"/>
              <a:buNone/>
            </a:pPr>
            <a:r>
              <a:rPr b="1" i="0" lang="en-US" sz="2500" u="sng" cap="none" strike="noStrike">
                <a:solidFill>
                  <a:srgbClr val="2F5496"/>
                </a:solidFill>
                <a:latin typeface="Candara"/>
                <a:ea typeface="Candara"/>
                <a:cs typeface="Candara"/>
                <a:sym typeface="Candara"/>
              </a:rPr>
              <a:t>Thực trạng</a:t>
            </a:r>
            <a:endParaRPr b="0" i="0" sz="1400" u="none" cap="none" strike="noStrike">
              <a:solidFill>
                <a:srgbClr val="000000"/>
              </a:solidFill>
              <a:latin typeface="Arial"/>
              <a:ea typeface="Arial"/>
              <a:cs typeface="Arial"/>
              <a:sym typeface="Arial"/>
            </a:endParaRPr>
          </a:p>
        </p:txBody>
      </p:sp>
      <p:sp>
        <p:nvSpPr>
          <p:cNvPr id="133" name="Google Shape;133;p3"/>
          <p:cNvSpPr txBox="1"/>
          <p:nvPr/>
        </p:nvSpPr>
        <p:spPr>
          <a:xfrm>
            <a:off x="5786120" y="2180504"/>
            <a:ext cx="24993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
              <a:buFont typeface="Candara"/>
              <a:buNone/>
            </a:pPr>
            <a:r>
              <a:rPr b="1" i="0" lang="en-US" sz="2500" u="sng" cap="none" strike="noStrike">
                <a:solidFill>
                  <a:srgbClr val="2F5496"/>
                </a:solidFill>
                <a:latin typeface="Candara"/>
                <a:ea typeface="Candara"/>
                <a:cs typeface="Candara"/>
                <a:sym typeface="Candara"/>
              </a:rPr>
              <a:t>Dữ liệu thực nghiệm</a:t>
            </a:r>
            <a:endParaRPr b="0" i="0" sz="1400" u="none" cap="none" strike="noStrike">
              <a:solidFill>
                <a:srgbClr val="000000"/>
              </a:solidFill>
              <a:latin typeface="Arial"/>
              <a:ea typeface="Arial"/>
              <a:cs typeface="Arial"/>
              <a:sym typeface="Arial"/>
            </a:endParaRPr>
          </a:p>
        </p:txBody>
      </p:sp>
      <p:sp>
        <p:nvSpPr>
          <p:cNvPr id="134" name="Google Shape;134;p3"/>
          <p:cNvSpPr txBox="1"/>
          <p:nvPr/>
        </p:nvSpPr>
        <p:spPr>
          <a:xfrm>
            <a:off x="9448800" y="2189312"/>
            <a:ext cx="249936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
              <a:buFont typeface="Candara"/>
              <a:buNone/>
            </a:pPr>
            <a:r>
              <a:rPr b="1" i="0" lang="en-US" sz="2500" u="sng" cap="none" strike="noStrike">
                <a:solidFill>
                  <a:srgbClr val="2F5496"/>
                </a:solidFill>
                <a:latin typeface="Candara"/>
                <a:ea typeface="Candara"/>
                <a:cs typeface="Candara"/>
                <a:sym typeface="Candara"/>
              </a:rPr>
              <a:t>Kết quả</a:t>
            </a:r>
            <a:endParaRPr b="0" i="0" sz="1400" u="none" cap="none" strike="noStrike">
              <a:solidFill>
                <a:srgbClr val="000000"/>
              </a:solidFill>
              <a:latin typeface="Arial"/>
              <a:ea typeface="Arial"/>
              <a:cs typeface="Arial"/>
              <a:sym typeface="Arial"/>
            </a:endParaRPr>
          </a:p>
        </p:txBody>
      </p:sp>
      <p:sp>
        <p:nvSpPr>
          <p:cNvPr id="135" name="Google Shape;135;p3"/>
          <p:cNvSpPr txBox="1"/>
          <p:nvPr/>
        </p:nvSpPr>
        <p:spPr>
          <a:xfrm>
            <a:off x="3860800" y="5124129"/>
            <a:ext cx="249936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
              <a:buFont typeface="Candara"/>
              <a:buNone/>
            </a:pPr>
            <a:r>
              <a:rPr b="1" i="0" lang="en-US" sz="2500" u="sng" cap="none" strike="noStrike">
                <a:solidFill>
                  <a:srgbClr val="2F5496"/>
                </a:solidFill>
                <a:latin typeface="Candara"/>
                <a:ea typeface="Candara"/>
                <a:cs typeface="Candara"/>
                <a:sym typeface="Candara"/>
              </a:rPr>
              <a:t>Giới thiệu</a:t>
            </a:r>
            <a:endParaRPr b="0" i="0" sz="1400" u="none" cap="none" strike="noStrike">
              <a:solidFill>
                <a:srgbClr val="000000"/>
              </a:solidFill>
              <a:latin typeface="Arial"/>
              <a:ea typeface="Arial"/>
              <a:cs typeface="Arial"/>
              <a:sym typeface="Arial"/>
            </a:endParaRPr>
          </a:p>
        </p:txBody>
      </p:sp>
      <p:sp>
        <p:nvSpPr>
          <p:cNvPr id="136" name="Google Shape;136;p3"/>
          <p:cNvSpPr txBox="1"/>
          <p:nvPr/>
        </p:nvSpPr>
        <p:spPr>
          <a:xfrm>
            <a:off x="7620000" y="5124129"/>
            <a:ext cx="2499360" cy="4770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F5496"/>
              </a:buClr>
              <a:buSzPts val="2500"/>
              <a:buFont typeface="Candara"/>
              <a:buNone/>
            </a:pPr>
            <a:r>
              <a:rPr b="1" i="0" lang="en-US" sz="2500" u="sng" cap="none" strike="noStrike">
                <a:solidFill>
                  <a:srgbClr val="2F5496"/>
                </a:solidFill>
                <a:latin typeface="Candara"/>
                <a:ea typeface="Candara"/>
                <a:cs typeface="Candara"/>
                <a:sym typeface="Candara"/>
              </a:rPr>
              <a:t>Phương pháp</a:t>
            </a:r>
            <a:endParaRPr b="0" i="0" sz="1400" u="none" cap="none" strike="noStrike">
              <a:solidFill>
                <a:srgbClr val="000000"/>
              </a:solidFill>
              <a:latin typeface="Arial"/>
              <a:ea typeface="Arial"/>
              <a:cs typeface="Arial"/>
              <a:sym typeface="Arial"/>
            </a:endParaRPr>
          </a:p>
        </p:txBody>
      </p:sp>
      <p:sp>
        <p:nvSpPr>
          <p:cNvPr id="137" name="Google Shape;137;p3"/>
          <p:cNvSpPr/>
          <p:nvPr/>
        </p:nvSpPr>
        <p:spPr>
          <a:xfrm>
            <a:off x="-986790" y="-955195"/>
            <a:ext cx="3149600" cy="3017515"/>
          </a:xfrm>
          <a:prstGeom prst="ellipse">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3"/>
          <p:cNvSpPr/>
          <p:nvPr/>
        </p:nvSpPr>
        <p:spPr>
          <a:xfrm>
            <a:off x="-652463" y="-663692"/>
            <a:ext cx="2480945" cy="2434508"/>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3"/>
          <p:cNvSpPr/>
          <p:nvPr/>
        </p:nvSpPr>
        <p:spPr>
          <a:xfrm rot="5400000">
            <a:off x="2612366" y="4229372"/>
            <a:ext cx="123888" cy="48723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0" name="Google Shape;140;p3"/>
          <p:cNvSpPr/>
          <p:nvPr/>
        </p:nvSpPr>
        <p:spPr>
          <a:xfrm rot="5400000">
            <a:off x="2048484" y="4546005"/>
            <a:ext cx="123890" cy="374458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1" name="Google Shape;141;p3"/>
          <p:cNvSpPr/>
          <p:nvPr/>
        </p:nvSpPr>
        <p:spPr>
          <a:xfrm rot="5400000">
            <a:off x="1804645" y="4542334"/>
            <a:ext cx="123888" cy="325690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2" name="Google Shape;142;p3"/>
          <p:cNvSpPr/>
          <p:nvPr/>
        </p:nvSpPr>
        <p:spPr>
          <a:xfrm rot="5400000">
            <a:off x="9450047" y="-2183715"/>
            <a:ext cx="123888" cy="4872341"/>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3" name="Google Shape;143;p3"/>
          <p:cNvSpPr/>
          <p:nvPr/>
        </p:nvSpPr>
        <p:spPr>
          <a:xfrm rot="5400000">
            <a:off x="9862470" y="-1519838"/>
            <a:ext cx="123890" cy="4047492"/>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4" name="Google Shape;144;p3"/>
          <p:cNvSpPr/>
          <p:nvPr/>
        </p:nvSpPr>
        <p:spPr>
          <a:xfrm rot="5400000">
            <a:off x="10260616" y="-872504"/>
            <a:ext cx="123890" cy="3251203"/>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2F5496"/>
              </a:solidFill>
              <a:latin typeface="Calibri"/>
              <a:ea typeface="Calibri"/>
              <a:cs typeface="Calibri"/>
              <a:sym typeface="Calibri"/>
            </a:endParaRPr>
          </a:p>
        </p:txBody>
      </p:sp>
      <p:sp>
        <p:nvSpPr>
          <p:cNvPr id="145" name="Google Shape;145;p3"/>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p:nvPr/>
        </p:nvSpPr>
        <p:spPr>
          <a:xfrm>
            <a:off x="1107440" y="309880"/>
            <a:ext cx="6675120" cy="81788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THỰC TRẠNG</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0" y="0"/>
            <a:ext cx="1625600" cy="146304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a:t>
            </a:r>
            <a:endParaRPr b="0" i="0" sz="1400" u="none" cap="none" strike="noStrike">
              <a:solidFill>
                <a:srgbClr val="000000"/>
              </a:solidFill>
              <a:latin typeface="Arial"/>
              <a:ea typeface="Arial"/>
              <a:cs typeface="Arial"/>
              <a:sym typeface="Arial"/>
            </a:endParaRPr>
          </a:p>
        </p:txBody>
      </p:sp>
      <p:sp>
        <p:nvSpPr>
          <p:cNvPr id="152" name="Google Shape;152;p5"/>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53" name="Google Shape;153;p5"/>
          <p:cNvSpPr txBox="1"/>
          <p:nvPr/>
        </p:nvSpPr>
        <p:spPr>
          <a:xfrm>
            <a:off x="240500" y="1862450"/>
            <a:ext cx="5171700" cy="40671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Việc phát triển công nghệ xe điện đang tăng lên, đồng thời yêu cầu về bảo vệ môi trường và giảm khí thải ô nhiễm đang trở thành một ưu tiên quan trọng.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Điều này dẫn đến sự gia tăng của các phương tiện điện và sự phụ thuộc ngày càng tăng vào việc xây dựng hệ thống sạc hạ tầng hiệu quả. </a:t>
            </a:r>
            <a:endParaRPr b="0" i="0" sz="2200" u="none" cap="none" strike="noStrike">
              <a:solidFill>
                <a:srgbClr val="2F5496"/>
              </a:solidFill>
              <a:latin typeface="Candara"/>
              <a:ea typeface="Candara"/>
              <a:cs typeface="Candara"/>
              <a:sym typeface="Candara"/>
            </a:endParaRPr>
          </a:p>
        </p:txBody>
      </p:sp>
      <p:pic>
        <p:nvPicPr>
          <p:cNvPr id="154" name="Google Shape;154;p5"/>
          <p:cNvPicPr preferRelativeResize="0"/>
          <p:nvPr/>
        </p:nvPicPr>
        <p:blipFill rotWithShape="1">
          <a:blip r:embed="rId3">
            <a:alphaModFix/>
          </a:blip>
          <a:srcRect b="0" l="0" r="0" t="0"/>
          <a:stretch/>
        </p:blipFill>
        <p:spPr>
          <a:xfrm>
            <a:off x="5503175" y="2038598"/>
            <a:ext cx="6475000" cy="323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2f092310dc_1_1"/>
          <p:cNvSpPr/>
          <p:nvPr/>
        </p:nvSpPr>
        <p:spPr>
          <a:xfrm>
            <a:off x="1107440" y="309880"/>
            <a:ext cx="6675000" cy="8178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THỰC TRẠNG</a:t>
            </a:r>
            <a:endParaRPr b="0" i="0" sz="1400" u="none" cap="none" strike="noStrike">
              <a:solidFill>
                <a:srgbClr val="000000"/>
              </a:solidFill>
              <a:latin typeface="Arial"/>
              <a:ea typeface="Arial"/>
              <a:cs typeface="Arial"/>
              <a:sym typeface="Arial"/>
            </a:endParaRPr>
          </a:p>
        </p:txBody>
      </p:sp>
      <p:sp>
        <p:nvSpPr>
          <p:cNvPr id="160" name="Google Shape;160;g22f092310dc_1_1"/>
          <p:cNvSpPr/>
          <p:nvPr/>
        </p:nvSpPr>
        <p:spPr>
          <a:xfrm>
            <a:off x="0" y="0"/>
            <a:ext cx="1625700" cy="146310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a:t>
            </a:r>
            <a:endParaRPr b="0" i="0" sz="1400" u="none" cap="none" strike="noStrike">
              <a:solidFill>
                <a:srgbClr val="000000"/>
              </a:solidFill>
              <a:latin typeface="Arial"/>
              <a:ea typeface="Arial"/>
              <a:cs typeface="Arial"/>
              <a:sym typeface="Arial"/>
            </a:endParaRPr>
          </a:p>
        </p:txBody>
      </p:sp>
      <p:sp>
        <p:nvSpPr>
          <p:cNvPr id="161" name="Google Shape;161;g22f092310dc_1_1"/>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62" name="Google Shape;162;g22f092310dc_1_1"/>
          <p:cNvSpPr txBox="1"/>
          <p:nvPr/>
        </p:nvSpPr>
        <p:spPr>
          <a:xfrm>
            <a:off x="240500" y="1862450"/>
            <a:ext cx="5562000" cy="406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Tuy nhiên, việc quản lý và vận hành một hệ thống vận chuyển dựa trên xe điện không chỉ đơn giản là đặt điểm sạc ở các vị trí và định tuyến các xe.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EVRP đòi hỏi cân nhắc các yếu tố như năng lượng, dung lượng, khoảng cách và yêu cầu khách hàng. Các hạn chế về năng lượng và thời gian sạc cũng phải được xem xét để đảm bảo hiệu quả hoạt động của hệ thống. </a:t>
            </a:r>
            <a:endParaRPr b="0" i="0" sz="2200" u="none" cap="none" strike="noStrike">
              <a:solidFill>
                <a:srgbClr val="2F5496"/>
              </a:solidFill>
              <a:latin typeface="Candara"/>
              <a:ea typeface="Candara"/>
              <a:cs typeface="Candara"/>
              <a:sym typeface="Candara"/>
            </a:endParaRPr>
          </a:p>
        </p:txBody>
      </p:sp>
      <p:pic>
        <p:nvPicPr>
          <p:cNvPr id="163" name="Google Shape;163;g22f092310dc_1_1"/>
          <p:cNvPicPr preferRelativeResize="0"/>
          <p:nvPr/>
        </p:nvPicPr>
        <p:blipFill rotWithShape="1">
          <a:blip r:embed="rId3">
            <a:alphaModFix/>
          </a:blip>
          <a:srcRect b="0" l="0" r="0" t="0"/>
          <a:stretch/>
        </p:blipFill>
        <p:spPr>
          <a:xfrm>
            <a:off x="6660726" y="2189601"/>
            <a:ext cx="5317449" cy="3544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p:nvPr/>
        </p:nvSpPr>
        <p:spPr>
          <a:xfrm>
            <a:off x="1107440" y="309880"/>
            <a:ext cx="6675120" cy="81788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GIỚI THIỆU</a:t>
            </a:r>
            <a:endParaRPr b="0" i="0" sz="1400" u="none" cap="none" strike="noStrike">
              <a:solidFill>
                <a:srgbClr val="000000"/>
              </a:solidFill>
              <a:latin typeface="Arial"/>
              <a:ea typeface="Arial"/>
              <a:cs typeface="Arial"/>
              <a:sym typeface="Arial"/>
            </a:endParaRPr>
          </a:p>
        </p:txBody>
      </p:sp>
      <p:sp>
        <p:nvSpPr>
          <p:cNvPr id="169" name="Google Shape;169;p9"/>
          <p:cNvSpPr/>
          <p:nvPr/>
        </p:nvSpPr>
        <p:spPr>
          <a:xfrm>
            <a:off x="0" y="0"/>
            <a:ext cx="1625600" cy="146304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II</a:t>
            </a:r>
            <a:endParaRPr b="0" i="0" sz="1400" u="none" cap="none" strike="noStrike">
              <a:solidFill>
                <a:srgbClr val="000000"/>
              </a:solidFill>
              <a:latin typeface="Arial"/>
              <a:ea typeface="Arial"/>
              <a:cs typeface="Arial"/>
              <a:sym typeface="Arial"/>
            </a:endParaRPr>
          </a:p>
        </p:txBody>
      </p:sp>
      <p:sp>
        <p:nvSpPr>
          <p:cNvPr id="170" name="Google Shape;170;p9"/>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71" name="Google Shape;171;p9"/>
          <p:cNvSpPr txBox="1"/>
          <p:nvPr/>
        </p:nvSpPr>
        <p:spPr>
          <a:xfrm>
            <a:off x="875900" y="1539800"/>
            <a:ext cx="8827500" cy="41634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Bài toán Electric Vehicle Routing Problems (EVRP) là một bài toán quan trọng trong lĩnh vực quản lý và tối ưu hóa hệ thống vận tải hàng hóa, đặc biệt là trong ngữ cảnh xe điện. EVRP tập trung vào việc xác định lộ trình tối ưu cho các xe điện trong quá trình giao hàng, đảm bảo tính hiệu quả và tiết kiệm năng lượng. </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Bài toán EVRP kết hợp các yếu tố cơ bản của bài toán Routing Problems và các yếu tố đặc thù của xe điện. Nhiệm vụ chính của EVRP là tìm lộ trình tối ưu cho các xe điện sao cho đảm bảo việc giao hàng đúng thời gian và tiết kiệm năng lượng, đồng thời thỏa mãn các ràng buộc về khoảng cách, thời gian và sức chứa của xe. </a:t>
            </a:r>
            <a:endParaRPr b="0" i="0" sz="2200" u="none" cap="none" strike="noStrike">
              <a:solidFill>
                <a:srgbClr val="2F5496"/>
              </a:solidFill>
              <a:latin typeface="Candara"/>
              <a:ea typeface="Candara"/>
              <a:cs typeface="Candara"/>
              <a:sym typeface="Candara"/>
            </a:endParaRPr>
          </a:p>
        </p:txBody>
      </p:sp>
      <p:sp>
        <p:nvSpPr>
          <p:cNvPr id="172" name="Google Shape;172;p9"/>
          <p:cNvSpPr/>
          <p:nvPr/>
        </p:nvSpPr>
        <p:spPr>
          <a:xfrm>
            <a:off x="9899125" y="7024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Electric</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Vehicle</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chemeClr val="dk1"/>
              </a:buClr>
              <a:buSzPts val="1100"/>
              <a:buFont typeface="Arial"/>
              <a:buNone/>
            </a:pPr>
            <a:r>
              <a:rPr b="1" i="0" lang="en-US" sz="3000" u="none" cap="none" strike="noStrike">
                <a:solidFill>
                  <a:srgbClr val="2F5496"/>
                </a:solidFill>
                <a:latin typeface="Candara"/>
                <a:ea typeface="Candara"/>
                <a:cs typeface="Candara"/>
                <a:sym typeface="Candara"/>
              </a:rPr>
              <a:t>Routing Problems</a:t>
            </a:r>
            <a:endParaRPr b="1" i="0" sz="5000" u="none" cap="none" strike="noStrike">
              <a:solidFill>
                <a:srgbClr val="2F5496"/>
              </a:solidFill>
              <a:latin typeface="Bodoni"/>
              <a:ea typeface="Bodoni"/>
              <a:cs typeface="Bodoni"/>
              <a:sym typeface="Bodoni"/>
            </a:endParaRPr>
          </a:p>
        </p:txBody>
      </p:sp>
      <p:cxnSp>
        <p:nvCxnSpPr>
          <p:cNvPr id="173" name="Google Shape;173;p9"/>
          <p:cNvCxnSpPr/>
          <p:nvPr/>
        </p:nvCxnSpPr>
        <p:spPr>
          <a:xfrm flipH="1" rot="10800000">
            <a:off x="7782550" y="702463"/>
            <a:ext cx="5234100" cy="32700"/>
          </a:xfrm>
          <a:prstGeom prst="straightConnector1">
            <a:avLst/>
          </a:prstGeom>
          <a:noFill/>
          <a:ln cap="flat" cmpd="sng" w="57150">
            <a:solidFill>
              <a:srgbClr val="2F5496"/>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2f092310dc_1_12"/>
          <p:cNvSpPr/>
          <p:nvPr/>
        </p:nvSpPr>
        <p:spPr>
          <a:xfrm>
            <a:off x="1107440" y="309880"/>
            <a:ext cx="6675000" cy="81780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Bodoni"/>
                <a:ea typeface="Bodoni"/>
                <a:cs typeface="Bodoni"/>
                <a:sym typeface="Bodoni"/>
              </a:rPr>
              <a:t>GIỚI THIỆU</a:t>
            </a:r>
            <a:endParaRPr b="0" i="0" sz="1400" u="none" cap="none" strike="noStrike">
              <a:solidFill>
                <a:srgbClr val="000000"/>
              </a:solidFill>
              <a:latin typeface="Arial"/>
              <a:ea typeface="Arial"/>
              <a:cs typeface="Arial"/>
              <a:sym typeface="Arial"/>
            </a:endParaRPr>
          </a:p>
        </p:txBody>
      </p:sp>
      <p:sp>
        <p:nvSpPr>
          <p:cNvPr id="179" name="Google Shape;179;g22f092310dc_1_12"/>
          <p:cNvSpPr/>
          <p:nvPr/>
        </p:nvSpPr>
        <p:spPr>
          <a:xfrm>
            <a:off x="0" y="0"/>
            <a:ext cx="1625700" cy="1463100"/>
          </a:xfrm>
          <a:prstGeom prst="ellipse">
            <a:avLst/>
          </a:prstGeom>
          <a:solidFill>
            <a:srgbClr val="B3C6E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2F5496"/>
                </a:solidFill>
                <a:latin typeface="Bodoni"/>
                <a:ea typeface="Bodoni"/>
                <a:cs typeface="Bodoni"/>
                <a:sym typeface="Bodoni"/>
              </a:rPr>
              <a:t>II</a:t>
            </a:r>
            <a:endParaRPr b="0" i="0" sz="1400" u="none" cap="none" strike="noStrike">
              <a:solidFill>
                <a:srgbClr val="000000"/>
              </a:solidFill>
              <a:latin typeface="Arial"/>
              <a:ea typeface="Arial"/>
              <a:cs typeface="Arial"/>
              <a:sym typeface="Arial"/>
            </a:endParaRPr>
          </a:p>
        </p:txBody>
      </p:sp>
      <p:sp>
        <p:nvSpPr>
          <p:cNvPr id="180" name="Google Shape;180;g22f092310dc_1_12"/>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81" name="Google Shape;181;g22f092310dc_1_12"/>
          <p:cNvSpPr txBox="1"/>
          <p:nvPr/>
        </p:nvSpPr>
        <p:spPr>
          <a:xfrm>
            <a:off x="875900" y="1539800"/>
            <a:ext cx="8827500" cy="19602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Các phương pháp giải quyết EVRP thường sử dụng các kỹ thuật tối ưu hóa, thuật toán di truyền, lập lịch và các phương pháp thông minh nhân tạo để tìm lời giải hiệu quả. Mục tiêu cuối cùng là cải thiện hiệu quả vận chuyển và hỗ trợ sự phát triển của công nghệ và hạ tầng xe điện trong hệ thống giao thông hiện đại.</a:t>
            </a:r>
            <a:endParaRPr b="0" i="0" sz="2200" u="none" cap="none" strike="noStrike">
              <a:solidFill>
                <a:srgbClr val="2F5496"/>
              </a:solidFill>
              <a:latin typeface="Candara"/>
              <a:ea typeface="Candara"/>
              <a:cs typeface="Candara"/>
              <a:sym typeface="Candara"/>
            </a:endParaRPr>
          </a:p>
        </p:txBody>
      </p:sp>
      <p:sp>
        <p:nvSpPr>
          <p:cNvPr id="182" name="Google Shape;182;g22f092310dc_1_12"/>
          <p:cNvSpPr/>
          <p:nvPr/>
        </p:nvSpPr>
        <p:spPr>
          <a:xfrm>
            <a:off x="9899125" y="7024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Electric</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Vehicle</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chemeClr val="dk1"/>
              </a:buClr>
              <a:buSzPts val="1100"/>
              <a:buFont typeface="Arial"/>
              <a:buNone/>
            </a:pPr>
            <a:r>
              <a:rPr b="1" i="0" lang="en-US" sz="3000" u="none" cap="none" strike="noStrike">
                <a:solidFill>
                  <a:srgbClr val="2F5496"/>
                </a:solidFill>
                <a:latin typeface="Candara"/>
                <a:ea typeface="Candara"/>
                <a:cs typeface="Candara"/>
                <a:sym typeface="Candara"/>
              </a:rPr>
              <a:t>Routing Problems</a:t>
            </a:r>
            <a:endParaRPr b="1" i="0" sz="5000" u="none" cap="none" strike="noStrike">
              <a:solidFill>
                <a:srgbClr val="2F5496"/>
              </a:solidFill>
              <a:latin typeface="Bodoni"/>
              <a:ea typeface="Bodoni"/>
              <a:cs typeface="Bodoni"/>
              <a:sym typeface="Bodoni"/>
            </a:endParaRPr>
          </a:p>
        </p:txBody>
      </p:sp>
      <p:cxnSp>
        <p:nvCxnSpPr>
          <p:cNvPr id="183" name="Google Shape;183;g22f092310dc_1_12"/>
          <p:cNvCxnSpPr/>
          <p:nvPr/>
        </p:nvCxnSpPr>
        <p:spPr>
          <a:xfrm flipH="1" rot="10800000">
            <a:off x="7782550" y="702463"/>
            <a:ext cx="5234100" cy="32700"/>
          </a:xfrm>
          <a:prstGeom prst="straightConnector1">
            <a:avLst/>
          </a:prstGeom>
          <a:noFill/>
          <a:ln cap="flat" cmpd="sng" w="57150">
            <a:solidFill>
              <a:srgbClr val="2F5496"/>
            </a:solidFill>
            <a:prstDash val="solid"/>
            <a:miter lim="800000"/>
            <a:headEnd len="sm" w="sm" type="none"/>
            <a:tailEnd len="med" w="med" type="triangle"/>
          </a:ln>
        </p:spPr>
      </p:cxnSp>
      <p:pic>
        <p:nvPicPr>
          <p:cNvPr id="184" name="Google Shape;184;g22f092310dc_1_12"/>
          <p:cNvPicPr preferRelativeResize="0"/>
          <p:nvPr/>
        </p:nvPicPr>
        <p:blipFill rotWithShape="1">
          <a:blip r:embed="rId3">
            <a:alphaModFix/>
          </a:blip>
          <a:srcRect b="0" l="0" r="0" t="0"/>
          <a:stretch/>
        </p:blipFill>
        <p:spPr>
          <a:xfrm>
            <a:off x="875898" y="3499975"/>
            <a:ext cx="4226025" cy="3109150"/>
          </a:xfrm>
          <a:prstGeom prst="rect">
            <a:avLst/>
          </a:prstGeom>
          <a:noFill/>
          <a:ln>
            <a:noFill/>
          </a:ln>
        </p:spPr>
      </p:pic>
      <p:pic>
        <p:nvPicPr>
          <p:cNvPr id="185" name="Google Shape;185;g22f092310dc_1_12"/>
          <p:cNvPicPr preferRelativeResize="0"/>
          <p:nvPr/>
        </p:nvPicPr>
        <p:blipFill rotWithShape="1">
          <a:blip r:embed="rId4">
            <a:alphaModFix/>
          </a:blip>
          <a:srcRect b="0" l="0" r="0" t="0"/>
          <a:stretch/>
        </p:blipFill>
        <p:spPr>
          <a:xfrm>
            <a:off x="6021986" y="3527950"/>
            <a:ext cx="4089569" cy="30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2f092310dc_0_48"/>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91" name="Google Shape;191;g22f092310dc_0_48"/>
          <p:cNvSpPr/>
          <p:nvPr/>
        </p:nvSpPr>
        <p:spPr>
          <a:xfrm>
            <a:off x="253700" y="6990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Các</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phương</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pháp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hiện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nay</a:t>
            </a:r>
            <a:endParaRPr b="1" i="0" sz="5000" u="none" cap="none" strike="noStrike">
              <a:solidFill>
                <a:srgbClr val="2F5496"/>
              </a:solidFill>
              <a:latin typeface="Bodoni"/>
              <a:ea typeface="Bodoni"/>
              <a:cs typeface="Bodoni"/>
              <a:sym typeface="Bodoni"/>
            </a:endParaRPr>
          </a:p>
        </p:txBody>
      </p:sp>
      <p:cxnSp>
        <p:nvCxnSpPr>
          <p:cNvPr id="192" name="Google Shape;192;g22f092310dc_0_48"/>
          <p:cNvCxnSpPr/>
          <p:nvPr/>
        </p:nvCxnSpPr>
        <p:spPr>
          <a:xfrm>
            <a:off x="-26550" y="699075"/>
            <a:ext cx="13043100" cy="3300"/>
          </a:xfrm>
          <a:prstGeom prst="straightConnector1">
            <a:avLst/>
          </a:prstGeom>
          <a:noFill/>
          <a:ln cap="flat" cmpd="sng" w="57150">
            <a:solidFill>
              <a:srgbClr val="2F5496"/>
            </a:solidFill>
            <a:prstDash val="solid"/>
            <a:miter lim="800000"/>
            <a:headEnd len="sm" w="sm" type="none"/>
            <a:tailEnd len="med" w="med" type="triangle"/>
          </a:ln>
        </p:spPr>
      </p:cxnSp>
      <p:sp>
        <p:nvSpPr>
          <p:cNvPr id="193" name="Google Shape;193;g22f092310dc_0_48"/>
          <p:cNvSpPr txBox="1"/>
          <p:nvPr/>
        </p:nvSpPr>
        <p:spPr>
          <a:xfrm>
            <a:off x="2153175" y="1422850"/>
            <a:ext cx="9639000" cy="450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rgbClr val="2F5496"/>
                </a:solidFill>
                <a:latin typeface="Candara"/>
                <a:ea typeface="Candara"/>
                <a:cs typeface="Candara"/>
                <a:sym typeface="Candara"/>
              </a:rPr>
              <a:t>Heuristics và Metaheuristics:</a:t>
            </a:r>
            <a:r>
              <a:rPr b="0" i="0" lang="en-US" sz="2200" u="none" cap="none" strike="noStrike">
                <a:solidFill>
                  <a:srgbClr val="2F5496"/>
                </a:solidFill>
                <a:latin typeface="Candara"/>
                <a:ea typeface="Candara"/>
                <a:cs typeface="Candara"/>
                <a:sym typeface="Candara"/>
              </a:rPr>
              <a:t> tập trung vào việc tìm kiếm các giải pháp gần tối ưu trong thời gian hợp lý. Một số phương pháp phổ biến:</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Random Heuristic: Tạo các giải pháp ngẫu nhiên và cải thiện dần chúng.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Greedy Heuristic: Xây dựng giải pháp bằng cách lựa chọn khách hàng gần nhất cho từng xe và thực hiện các lựa chọn tiếp theo dựa trên tiêu chí nhất định.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Local Search: Cải thiện giải pháp bằng cách tìm kiếm các lân cận của nó và thay thế chúng bằng các giải pháp tốt hơn. </a:t>
            </a:r>
            <a:endParaRPr b="0" i="0" sz="2200" u="none" cap="none" strike="noStrike">
              <a:solidFill>
                <a:srgbClr val="2F5496"/>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2f092310dc_1_26"/>
          <p:cNvSpPr/>
          <p:nvPr>
            <p:ph idx="12" type="sldNum"/>
          </p:nvPr>
        </p:nvSpPr>
        <p:spPr>
          <a:xfrm>
            <a:off x="11258168" y="6061120"/>
            <a:ext cx="720000" cy="7200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200"/>
              <a:buNone/>
            </a:pPr>
            <a:fld id="{00000000-1234-1234-1234-123412341234}" type="slidenum">
              <a:rPr b="1" lang="en-US">
                <a:solidFill>
                  <a:srgbClr val="000000"/>
                </a:solidFill>
                <a:latin typeface="Calibri"/>
                <a:ea typeface="Calibri"/>
                <a:cs typeface="Calibri"/>
                <a:sym typeface="Calibri"/>
              </a:rPr>
              <a:t>‹#›</a:t>
            </a:fld>
            <a:endParaRPr b="1">
              <a:solidFill>
                <a:srgbClr val="000000"/>
              </a:solidFill>
            </a:endParaRPr>
          </a:p>
        </p:txBody>
      </p:sp>
      <p:sp>
        <p:nvSpPr>
          <p:cNvPr id="199" name="Google Shape;199;g22f092310dc_1_26"/>
          <p:cNvSpPr/>
          <p:nvPr/>
        </p:nvSpPr>
        <p:spPr>
          <a:xfrm>
            <a:off x="253700" y="699075"/>
            <a:ext cx="1806175" cy="3208550"/>
          </a:xfrm>
          <a:prstGeom prst="flowChartOffpageConnector">
            <a:avLst/>
          </a:prstGeom>
          <a:solidFill>
            <a:srgbClr val="D8E2F3"/>
          </a:solidFill>
          <a:ln cap="flat" cmpd="sng" w="9525">
            <a:solidFill>
              <a:srgbClr val="B3C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Các</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phương</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pháp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hiện </a:t>
            </a:r>
            <a:endParaRPr b="1" i="0" sz="3000" u="none" cap="none" strike="noStrike">
              <a:solidFill>
                <a:srgbClr val="2F5496"/>
              </a:solidFill>
              <a:latin typeface="Candara"/>
              <a:ea typeface="Candara"/>
              <a:cs typeface="Candara"/>
              <a:sym typeface="Candara"/>
            </a:endParaRPr>
          </a:p>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F5496"/>
                </a:solidFill>
                <a:latin typeface="Candara"/>
                <a:ea typeface="Candara"/>
                <a:cs typeface="Candara"/>
                <a:sym typeface="Candara"/>
              </a:rPr>
              <a:t>nay</a:t>
            </a:r>
            <a:endParaRPr b="1" i="0" sz="5000" u="none" cap="none" strike="noStrike">
              <a:solidFill>
                <a:srgbClr val="2F5496"/>
              </a:solidFill>
              <a:latin typeface="Bodoni"/>
              <a:ea typeface="Bodoni"/>
              <a:cs typeface="Bodoni"/>
              <a:sym typeface="Bodoni"/>
            </a:endParaRPr>
          </a:p>
        </p:txBody>
      </p:sp>
      <p:cxnSp>
        <p:nvCxnSpPr>
          <p:cNvPr id="200" name="Google Shape;200;g22f092310dc_1_26"/>
          <p:cNvCxnSpPr/>
          <p:nvPr/>
        </p:nvCxnSpPr>
        <p:spPr>
          <a:xfrm>
            <a:off x="-26550" y="699075"/>
            <a:ext cx="13043100" cy="3300"/>
          </a:xfrm>
          <a:prstGeom prst="straightConnector1">
            <a:avLst/>
          </a:prstGeom>
          <a:noFill/>
          <a:ln cap="flat" cmpd="sng" w="57150">
            <a:solidFill>
              <a:srgbClr val="2F5496"/>
            </a:solidFill>
            <a:prstDash val="solid"/>
            <a:miter lim="800000"/>
            <a:headEnd len="sm" w="sm" type="none"/>
            <a:tailEnd len="med" w="med" type="triangle"/>
          </a:ln>
        </p:spPr>
      </p:cxnSp>
      <p:sp>
        <p:nvSpPr>
          <p:cNvPr id="201" name="Google Shape;201;g22f092310dc_1_26"/>
          <p:cNvSpPr txBox="1"/>
          <p:nvPr/>
        </p:nvSpPr>
        <p:spPr>
          <a:xfrm>
            <a:off x="2153175" y="1422850"/>
            <a:ext cx="9639000" cy="4506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200"/>
              <a:buFont typeface="Arial"/>
              <a:buNone/>
            </a:pPr>
            <a:r>
              <a:rPr b="1" i="0" lang="en-US" sz="2200" u="none" cap="none" strike="noStrike">
                <a:solidFill>
                  <a:srgbClr val="2F5496"/>
                </a:solidFill>
                <a:latin typeface="Candara"/>
                <a:ea typeface="Candara"/>
                <a:cs typeface="Candara"/>
                <a:sym typeface="Candara"/>
              </a:rPr>
              <a:t>Heuristics và Metaheuristics:</a:t>
            </a:r>
            <a:r>
              <a:rPr b="0" i="0" lang="en-US" sz="2200" u="none" cap="none" strike="noStrike">
                <a:solidFill>
                  <a:srgbClr val="2F5496"/>
                </a:solidFill>
                <a:latin typeface="Candara"/>
                <a:ea typeface="Candara"/>
                <a:cs typeface="Candara"/>
                <a:sym typeface="Candara"/>
              </a:rPr>
              <a:t> tập trung vào việc tìm kiếm các giải pháp gần tối ưu trong thời gian hợp lý. Một số phương pháp phổ biến:</a:t>
            </a:r>
            <a:endParaRPr b="0" i="0" sz="2200" u="none" cap="none" strike="noStrike">
              <a:solidFill>
                <a:srgbClr val="2F5496"/>
              </a:solidFill>
              <a:latin typeface="Candara"/>
              <a:ea typeface="Candara"/>
              <a:cs typeface="Candara"/>
              <a:sym typeface="Candara"/>
            </a:endParaRPr>
          </a:p>
          <a:p>
            <a:pPr indent="0" lvl="0" marL="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Simulated Annealing: Tìm kiếm các giải pháp lân cận và chấp nhận các giải pháp tốt hơn hoặc có xác suất chấp nhận các giải pháp tồi hơn dựa trên nhiệt độ giảm dần.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Genetic Algorithms: Sử dụng các toán tử di truyền như lai ghép và đột biến để tạo ra các thế hệ giải pháp và tìm kiếm giải pháp tốt nhất trong quần thể. </a:t>
            </a:r>
            <a:endParaRPr b="0" i="0" sz="2200" u="none" cap="none" strike="noStrike">
              <a:solidFill>
                <a:srgbClr val="2F5496"/>
              </a:solidFill>
              <a:latin typeface="Candara"/>
              <a:ea typeface="Candara"/>
              <a:cs typeface="Candara"/>
              <a:sym typeface="Candara"/>
            </a:endParaRPr>
          </a:p>
          <a:p>
            <a:pPr indent="0" lvl="0" marL="457200" marR="0" rtl="0" algn="just">
              <a:lnSpc>
                <a:spcPct val="100000"/>
              </a:lnSpc>
              <a:spcBef>
                <a:spcPts val="0"/>
              </a:spcBef>
              <a:spcAft>
                <a:spcPts val="0"/>
              </a:spcAft>
              <a:buClr>
                <a:srgbClr val="000000"/>
              </a:buClr>
              <a:buSzPts val="2200"/>
              <a:buFont typeface="Arial"/>
              <a:buNone/>
            </a:pPr>
            <a:r>
              <a:t/>
            </a:r>
            <a:endParaRPr b="0" i="0" sz="2200" u="none" cap="none" strike="noStrike">
              <a:solidFill>
                <a:srgbClr val="2F5496"/>
              </a:solidFill>
              <a:latin typeface="Candara"/>
              <a:ea typeface="Candara"/>
              <a:cs typeface="Candara"/>
              <a:sym typeface="Candara"/>
            </a:endParaRPr>
          </a:p>
          <a:p>
            <a:pPr indent="-368300" lvl="0" marL="457200" marR="0" rtl="0" algn="just">
              <a:lnSpc>
                <a:spcPct val="100000"/>
              </a:lnSpc>
              <a:spcBef>
                <a:spcPts val="0"/>
              </a:spcBef>
              <a:spcAft>
                <a:spcPts val="0"/>
              </a:spcAft>
              <a:buClr>
                <a:srgbClr val="2F5496"/>
              </a:buClr>
              <a:buSzPts val="2200"/>
              <a:buFont typeface="Candara"/>
              <a:buChar char="●"/>
            </a:pPr>
            <a:r>
              <a:rPr b="0" i="0" lang="en-US" sz="2200" u="none" cap="none" strike="noStrike">
                <a:solidFill>
                  <a:srgbClr val="2F5496"/>
                </a:solidFill>
                <a:latin typeface="Candara"/>
                <a:ea typeface="Candara"/>
                <a:cs typeface="Candara"/>
                <a:sym typeface="Candara"/>
              </a:rPr>
              <a:t>Ant Colony Optimization: Mô phỏng quá trình tìm kiếm thức ăn của kiến và sử dụng một số phép toán để cập nhật và tìm kiếm giải pháp tốt nhất.</a:t>
            </a:r>
            <a:endParaRPr b="0" i="0" sz="2200" u="none" cap="none" strike="noStrike">
              <a:solidFill>
                <a:srgbClr val="2F5496"/>
              </a:solidFill>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2023-03-05T05:40:54Z</dcterms:created>
  <dc:creator>Lê Ngọc Mỹ Trang</dc:creator>
</cp:coreProperties>
</file>